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endParaRPr/>
          </a:p>
          <a:p>
            <a:pPr indent="0" lvl="0" marL="0" rtl="0" algn="l">
              <a:spcBef>
                <a:spcPts val="0"/>
              </a:spcBef>
              <a:spcAft>
                <a:spcPts val="0"/>
              </a:spcAft>
              <a:buNone/>
            </a:pPr>
            <a:r>
              <a:rPr lang="sv-SE"/>
              <a:t>The following text book is optional:Mauro Pezze, Michal Young. Software Testing and Analysis: Process, Principles, and Techniques. 2008. John Wiley &amp; Sons, Inc., USA.</a:t>
            </a:r>
            <a:endParaRPr/>
          </a:p>
          <a:p>
            <a:pPr indent="0" lvl="0" marL="0" rtl="0" algn="l">
              <a:spcBef>
                <a:spcPts val="0"/>
              </a:spcBef>
              <a:spcAft>
                <a:spcPts val="0"/>
              </a:spcAft>
              <a:buNone/>
            </a:pPr>
            <a:r>
              <a:rPr lang="sv-SE"/>
              <a:t>Students can request a free copy of the textbook from https://ix.cs.uoregon.edu/~michal/book/free.php (Links to an external site.).</a:t>
            </a:r>
            <a:endParaRPr/>
          </a:p>
          <a:p>
            <a:pPr indent="0" lvl="0" marL="0" rtl="0" algn="l">
              <a:spcBef>
                <a:spcPts val="0"/>
              </a:spcBef>
              <a:spcAft>
                <a:spcPts val="0"/>
              </a:spcAft>
              <a:buNone/>
            </a:pPr>
            <a:r>
              <a:rPr lang="sv-SE"/>
              <a:t>This book was used during the creation of some of the slides, and provides additional background material for many of the course topics. Students are recommended to request their free copy for use when studying the testing material in the course.  Additional optional readings may be provided for individual topics.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sv-SE">
                <a:solidFill>
                  <a:schemeClr val="dk1"/>
                </a:solidFill>
              </a:rPr>
              <a:t>Most of the time, we’re in normal class mode. I will stand up here and drone at you, then toss in a joke to keep you awake. This is twice a week - Wednesday 8</a:t>
            </a:r>
            <a:r>
              <a:rPr lang="sv-SE"/>
              <a:t>:15-10, Friday 10:15-12</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Then, because it’s boring to just listen to me talk. For me too. We’ll do </a:t>
            </a:r>
            <a:r>
              <a:rPr lang="sv-SE"/>
              <a:t>weekly exercise sessions</a:t>
            </a:r>
            <a:r>
              <a:rPr lang="sv-SE">
                <a:solidFill>
                  <a:schemeClr val="dk1"/>
                </a:solidFill>
              </a:rPr>
              <a:t>.We’ll work through larger problems</a:t>
            </a:r>
            <a:r>
              <a:rPr lang="sv-SE"/>
              <a:t>, try to put some of the ideas from class into practice</a:t>
            </a:r>
            <a:r>
              <a:rPr lang="sv-SE">
                <a:solidFill>
                  <a:schemeClr val="dk1"/>
                </a:solidFill>
              </a:rPr>
              <a:t>. </a:t>
            </a:r>
            <a:r>
              <a:rPr lang="sv-SE"/>
              <a:t>We will also do exercises during a lot of the individual class sessions. When we do these, I expect you to give them a try and volunteer answers - I’ll stand here awkwardly until you do. Exercise sessions are also a time to get help on homework. I will be there, as will the TAs.</a:t>
            </a:r>
            <a:endParaRPr>
              <a:solidFill>
                <a:schemeClr val="dk1"/>
              </a:solidFill>
            </a:endParaRPr>
          </a:p>
          <a:p>
            <a:pPr indent="-317500" lvl="0" marL="457200" rtl="0" algn="l">
              <a:spcBef>
                <a:spcPts val="0"/>
              </a:spcBef>
              <a:spcAft>
                <a:spcPts val="0"/>
              </a:spcAft>
              <a:buClr>
                <a:schemeClr val="dk1"/>
              </a:buClr>
              <a:buSzPts val="1400"/>
              <a:buChar char="-"/>
            </a:pPr>
            <a:r>
              <a:rPr lang="sv-SE"/>
              <a:t>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three students. The assignments part is examined on the basis of solutions to compulsory problems handed in during the course and on the basis of individual contribution to the group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There will be three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29" name="Google Shape;229;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differs for assignments vs. the exam.  For the assignments, the GU grades Pass (G) and Fail (U) are used, for the exam, we use Pass with Distinction (VG), Pass (G) and Fail (U) for GU students. To be awarded Pass (G) for a full course, the students must pass both the exam part and the assignments part with at least grade (G). To be awarded Pass with Distinction (VG) for a full course, the student must, in addition, receive a VG on the written exam part.  Essentially, your final overall grade is the grade you get on the exam, as long as the assignment part of the course has been passed. </a:t>
            </a:r>
            <a:r>
              <a:rPr lang="sv-SE">
                <a:solidFill>
                  <a:srgbClr val="231F20"/>
                </a:solidFill>
                <a:highlight>
                  <a:srgbClr val="FFFFFF"/>
                </a:highlight>
                <a:latin typeface="Arial"/>
                <a:ea typeface="Arial"/>
                <a:cs typeface="Arial"/>
                <a:sym typeface="Arial"/>
              </a:rPr>
              <a:t>Written assignments and the final exam will be graded on a numeric scale, converted to percentages.  The final percentage grade for the assignments and exams will be converted as follows:</a:t>
            </a:r>
            <a:endParaRPr/>
          </a:p>
        </p:txBody>
      </p:sp>
      <p:sp>
        <p:nvSpPr>
          <p:cNvPr id="237" name="Google Shape;237;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I’m new. I’m going to make mistakes. I’ll forget things, try things that don’t work out, and will change things as we go along. Don’t hesitate to contact me at any time. I want your feedback. If something isn’t working, don’t wait until the end to tell me - let me know and we’ll see what we can do about it.</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d84a29a70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d84a29a70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d84a29a70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84a29a70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number of tentacles, whether they pick their nose, or any other possible criteria. Real talk here - we’re a bunch of nerds, and nerds have a reputation for not knowing what to do when women are in the room. Don’t be that stereotype. There is a zero-tolerance policy for any student that discriminates against other students, regardless of the reason. Be a professional adult.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(read)</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74" name="Google Shape;274;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81" name="Google Shape;281;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p:txBody>
      </p:sp>
      <p:sp>
        <p:nvSpPr>
          <p:cNvPr id="288" name="Google Shape;288;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296" name="Google Shape;296;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92" name="Google Shape;92;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Using a small number of complex subsystems components improves performance because there are fewer bottlenecks, but hurts maintainability, as it’s harder to add features or make changes to complex subsystems.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you need to protect all of that data equally, and that’s infinitely harder than protecting data in one place.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those safety-related subsystems are communicating with the parts of the system they govern.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41" name="Google Shape;341;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solidFill>
                <a:schemeClr val="dk1"/>
              </a:solidFill>
            </a:endParaRPr>
          </a:p>
          <a:p>
            <a:pPr indent="0" lvl="0" marL="0" rtl="0" algn="l">
              <a:spcBef>
                <a:spcPts val="0"/>
              </a:spcBef>
              <a:spcAft>
                <a:spcPts val="0"/>
              </a:spcAft>
              <a:buNone/>
            </a:pPr>
            <a:r>
              <a:rPr lang="sv-SE">
                <a:solidFill>
                  <a:schemeClr val="dk1"/>
                </a:solidFill>
              </a:rPr>
              <a:t>This is usually measured along four dimensions (read).</a:t>
            </a:r>
            <a:endParaRPr>
              <a:solidFill>
                <a:schemeClr val="dk1"/>
              </a:solidFill>
            </a:endParaRPr>
          </a:p>
          <a:p>
            <a:pPr indent="0" lvl="0" marL="0" rtl="0" algn="l">
              <a:spcBef>
                <a:spcPts val="0"/>
              </a:spcBef>
              <a:spcAft>
                <a:spcPts val="0"/>
              </a:spcAft>
              <a:buNone/>
            </a:pPr>
            <a:r>
              <a:rPr lang="sv-SE">
                <a:solidFill>
                  <a:schemeClr val="dk1"/>
                </a:solidFill>
              </a:rPr>
              <a:t>(read)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 Verification asks if (read). 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endParaRPr>
              <a:solidFill>
                <a:schemeClr val="dk1"/>
              </a:solidFill>
            </a:endParaRPr>
          </a:p>
          <a:p>
            <a:pPr indent="0" lvl="0" marL="0" rtl="0" algn="l">
              <a:spcBef>
                <a:spcPts val="0"/>
              </a:spcBef>
              <a:spcAft>
                <a:spcPts val="0"/>
              </a:spcAft>
              <a:buNone/>
            </a:pPr>
            <a:r>
              <a:rPr lang="sv-SE">
                <a:solidFill>
                  <a:schemeClr val="dk1"/>
                </a:solidFill>
              </a:rPr>
              <a:t>That said (read 2) - verification is something we do all the time in software development, because we constantly move from plan to reality, and we need to be able to step back and check whether we have remained consistent throughout the process. (read examples) </a:t>
            </a:r>
            <a:endParaRPr>
              <a:solidFill>
                <a:schemeClr val="dk1"/>
              </a:solidFill>
            </a:endParaRPr>
          </a:p>
          <a:p>
            <a:pPr indent="0" lvl="0" marL="0" rtl="0" algn="l">
              <a:spcBef>
                <a:spcPts val="0"/>
              </a:spcBef>
              <a:spcAft>
                <a:spcPts val="0"/>
              </a:spcAft>
              <a:buNone/>
            </a:pPr>
            <a:r>
              <a:rPr lang="sv-SE">
                <a:solidFill>
                  <a:schemeClr val="dk1"/>
                </a:solidFill>
              </a:rPr>
              <a:t>In any of these cases, verification is a check of consistency between two descriptions. It is an empirical activity - an experiment we can conduct.</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Validation asks a broader question - (read 1-2)</a:t>
            </a:r>
            <a:endParaRPr>
              <a:solidFill>
                <a:schemeClr val="dk1"/>
              </a:solidFill>
            </a:endParaRPr>
          </a:p>
          <a:p>
            <a:pPr indent="0" lvl="0" marL="0" rtl="0" algn="l">
              <a:spcBef>
                <a:spcPts val="0"/>
              </a:spcBef>
              <a:spcAft>
                <a:spcPts val="0"/>
              </a:spcAft>
              <a:buNone/>
            </a:pPr>
            <a:r>
              <a:rPr lang="sv-SE">
                <a:solidFill>
                  <a:schemeClr val="dk1"/>
                </a:solidFill>
              </a:rPr>
              <a:t>(read).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solidFill>
                  <a:schemeClr val="dk1"/>
                </a:solidFill>
              </a:rPr>
              <a:t>(read rest)</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(read2).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(read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subjective. It can be conducted poorly, but you have an experimental setup with well defined operating conditions. 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sv-SE">
                <a:solidFill>
                  <a:schemeClr val="dk1"/>
                </a:solidFill>
              </a:rPr>
              <a:t>(read). This means that the V&amp;V process is stricter the more serious the consequences of something going wrong. V&amp;V is easy for a to-do list - bugs won’t cause trouble. It’s harder for a web store, since money can be lost. It’s even harder for a medical device, since people can be hurt.</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sv-SE">
                <a:solidFill>
                  <a:schemeClr val="dk1"/>
                </a:solidFill>
              </a:rPr>
              <a:t>(read) Maybe. But, they still expect the software to become more reliable as the system matures, and failure to increase reliability can be costly.</a:t>
            </a:r>
            <a:endParaRPr>
              <a:solidFill>
                <a:schemeClr val="dk1"/>
              </a:solidFill>
            </a:endParaRPr>
          </a:p>
          <a:p>
            <a:pPr indent="-317500" lvl="0" marL="457200" rtl="0" algn="just">
              <a:lnSpc>
                <a:spcPct val="115000"/>
              </a:lnSpc>
              <a:spcBef>
                <a:spcPts val="0"/>
              </a:spcBef>
              <a:spcAft>
                <a:spcPts val="0"/>
              </a:spcAft>
              <a:buClr>
                <a:schemeClr val="dk1"/>
              </a:buClr>
              <a:buSzPts val="1400"/>
              <a:buChar char="-"/>
            </a:pPr>
            <a:r>
              <a:rPr lang="sv-SE">
                <a:solidFill>
                  <a:schemeClr val="dk1"/>
                </a:solidFill>
              </a:rPr>
              <a:t>(read) Those weigh heavily into the calculation of how much time and effort to spend on V&amp;V</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comes in two main forms - either static or dynamic. </a:t>
            </a:r>
            <a:endParaRPr>
              <a:solidFill>
                <a:schemeClr val="dk1"/>
              </a:solidFill>
            </a:endParaRPr>
          </a:p>
          <a:p>
            <a:pPr indent="0" lvl="0" marL="0" rtl="0" algn="l">
              <a:spcBef>
                <a:spcPts val="0"/>
              </a:spcBef>
              <a:spcAft>
                <a:spcPts val="0"/>
              </a:spcAft>
              <a:buNone/>
            </a:pPr>
            <a:r>
              <a:rPr lang="sv-SE">
                <a:solidFill>
                  <a:schemeClr val="dk1"/>
                </a:solidFill>
              </a:rPr>
              <a:t>Static verification is (read). So, it’s the process of inspecting the artifacts produced during development - the requirements, specifications, design documents, source code to find issues, to make formal arguments for correctness. A couple common forms of static verification include</a:t>
            </a:r>
            <a:endParaRPr>
              <a:solidFill>
                <a:schemeClr val="dk1"/>
              </a:solidFill>
            </a:endParaRPr>
          </a:p>
          <a:p>
            <a:pPr indent="0" lvl="0" marL="0" rtl="0" algn="l">
              <a:spcBef>
                <a:spcPts val="0"/>
              </a:spcBef>
              <a:spcAft>
                <a:spcPts val="0"/>
              </a:spcAft>
              <a:buNone/>
            </a:pPr>
            <a:r>
              <a:rPr lang="sv-SE">
                <a:solidFill>
                  <a:schemeClr val="dk1"/>
                </a:solidFill>
              </a:rPr>
              <a:t>(read), (read).</a:t>
            </a:r>
            <a:endParaRPr>
              <a:solidFill>
                <a:schemeClr val="dk1"/>
              </a:solidFill>
            </a:endParaRPr>
          </a:p>
          <a:p>
            <a:pPr indent="0" lvl="0" marL="0" rtl="0" algn="l">
              <a:spcBef>
                <a:spcPts val="0"/>
              </a:spcBef>
              <a:spcAft>
                <a:spcPts val="0"/>
              </a:spcAft>
              <a:buNone/>
            </a:pPr>
            <a:r>
              <a:rPr lang="sv-SE">
                <a:solidFill>
                  <a:schemeClr val="dk1"/>
                </a:solidFill>
              </a:rPr>
              <a:t>Static verification can be very effective, and more importantly, does not require working code to perform. Static verification can start from the moment you have detailed requirements or a specification document, and can continue throughout the entire development process.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 you can read through pieces of the code in isolation and look for issues.</a:t>
            </a:r>
            <a:endParaRPr>
              <a:solidFill>
                <a:schemeClr val="dk1"/>
              </a:solidFill>
            </a:endParaRPr>
          </a:p>
          <a:p>
            <a:pPr indent="0" lvl="0" marL="0" rtl="0" algn="l">
              <a:spcBef>
                <a:spcPts val="0"/>
              </a:spcBef>
              <a:spcAft>
                <a:spcPts val="0"/>
              </a:spcAft>
              <a:buNone/>
            </a:pPr>
            <a:r>
              <a:rPr lang="sv-SE">
                <a:solidFill>
                  <a:schemeClr val="dk1"/>
                </a:solidFill>
              </a:rPr>
              <a:t>(read). If you need to actually execute the code, (read)</a:t>
            </a:r>
            <a:endParaRPr>
              <a:solidFill>
                <a:schemeClr val="dk1"/>
              </a:solidFill>
            </a:endParaRPr>
          </a:p>
          <a:p>
            <a:pPr indent="0" lvl="0" marL="0" rtl="0" algn="l">
              <a:spcBef>
                <a:spcPts val="0"/>
              </a:spcBef>
              <a:spcAft>
                <a:spcPts val="0"/>
              </a:spcAft>
              <a:buNone/>
            </a:pPr>
            <a:r>
              <a:rPr lang="sv-SE">
                <a:solidFill>
                  <a:schemeClr val="dk1"/>
                </a:solidFill>
              </a:rPr>
              <a:t>(read) - there are even automated code review techniques that inspect for known vulnerabilities or design issues.</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working code. In dynamic verification, you (read)</a:t>
            </a:r>
            <a:endParaRPr>
              <a:solidFill>
                <a:schemeClr val="dk1"/>
              </a:solidFill>
            </a:endParaRPr>
          </a:p>
          <a:p>
            <a:pPr indent="0" lvl="0" marL="0" rtl="0" algn="l">
              <a:spcBef>
                <a:spcPts val="0"/>
              </a:spcBef>
              <a:spcAft>
                <a:spcPts val="0"/>
              </a:spcAft>
              <a:buNone/>
            </a:pPr>
            <a:r>
              <a:rPr lang="sv-SE">
                <a:solidFill>
                  <a:schemeClr val="dk1"/>
                </a:solidFill>
              </a:rPr>
              <a:t>Dynamic verification takes many forms, but the central one is testing. When performing testing as a verification activity, you are less focused on finding bugs, and more on demonstrating compliance. You formulate sets of input in order to demonstrate that the software meets the conditions imposed on it - that it fulfills the specification of a requirement.</a:t>
            </a:r>
            <a:endParaRPr>
              <a:solidFill>
                <a:schemeClr val="dk1"/>
              </a:solidFill>
            </a:endParaRPr>
          </a:p>
          <a:p>
            <a:pPr indent="0" lvl="0" marL="0" rtl="0" algn="l">
              <a:spcBef>
                <a:spcPts val="0"/>
              </a:spcBef>
              <a:spcAft>
                <a:spcPts val="0"/>
              </a:spcAft>
              <a:buNone/>
            </a:pPr>
            <a:r>
              <a:rPr lang="sv-SE">
                <a:solidFill>
                  <a:schemeClr val="dk1"/>
                </a:solidFill>
              </a:rPr>
              <a:t>(fuzzing)</a:t>
            </a:r>
            <a:endParaRPr>
              <a:solidFill>
                <a:schemeClr val="dk1"/>
              </a:solidFill>
            </a:endParaRPr>
          </a:p>
          <a:p>
            <a:pPr indent="0" lvl="0" marL="0" rtl="0" algn="l">
              <a:spcBef>
                <a:spcPts val="0"/>
              </a:spcBef>
              <a:spcAft>
                <a:spcPts val="0"/>
              </a:spcAft>
              <a:buNone/>
            </a:pPr>
            <a:r>
              <a:rPr lang="sv-SE">
                <a:solidFill>
                  <a:schemeClr val="dk1"/>
                </a:solidFill>
              </a:rPr>
              <a:t>(taint)</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Code reviews are limited in their use. They aren’t as useful for looking at how objects interact when the system executes. That’s where a lot of your problems are going to lie, and you need to actually run the code to see those problems emerge. </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a:p>
            <a:pPr indent="0" lvl="0" marL="0" rtl="0" algn="l">
              <a:spcBef>
                <a:spcPts val="0"/>
              </a:spcBef>
              <a:spcAft>
                <a:spcPts val="0"/>
              </a:spcAft>
              <a:buNone/>
            </a:pPr>
            <a:r>
              <a:rPr lang="sv-SE">
                <a:solidFill>
                  <a:schemeClr val="dk1"/>
                </a:solidFill>
              </a:rPr>
              <a:t>However (read). Static verification can be limited, but when it works, it is conclusive.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software...</a:t>
            </a:r>
            <a:endParaRPr>
              <a:solidFill>
                <a:schemeClr val="dk1"/>
              </a:solidFill>
            </a:endParaRPr>
          </a:p>
          <a:p>
            <a:pPr indent="0" lvl="0" marL="0" rtl="0" algn="l">
              <a:spcBef>
                <a:spcPts val="0"/>
              </a:spcBef>
              <a:spcAft>
                <a:spcPts val="0"/>
              </a:spcAft>
              <a:buNone/>
            </a:pPr>
            <a:r>
              <a:rPr lang="sv-SE" sz="1000">
                <a:solidFill>
                  <a:schemeClr val="dk1"/>
                </a:solidFill>
                <a:highlight>
                  <a:srgbClr val="FFFFFF"/>
                </a:highlight>
              </a:rPr>
              <a:t>software bugs hurt your bottom line. They are expensive to fix, and only become more expensive the longer they remain active. The cost of fixing bugs, handling tech support, distributing the patched software, and addressing potential legal issues is not insignificant. </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In 2002, a study commissioned by the US </a:t>
            </a:r>
            <a:r>
              <a:rPr lang="sv-SE" sz="1000">
                <a:solidFill>
                  <a:srgbClr val="0B0080"/>
                </a:solidFill>
                <a:highlight>
                  <a:srgbClr val="FFFFFF"/>
                </a:highlight>
                <a:uFill>
                  <a:noFill/>
                </a:uFill>
                <a:hlinkClick r:id="rId2"/>
              </a:rPr>
              <a:t>Department of Commerce</a:t>
            </a:r>
            <a:r>
              <a:rPr lang="sv-SE" sz="1000">
                <a:solidFill>
                  <a:schemeClr val="dk1"/>
                </a:solidFill>
                <a:highlight>
                  <a:srgbClr val="FFFFFF"/>
                </a:highlight>
              </a:rPr>
              <a:t>' </a:t>
            </a:r>
            <a:r>
              <a:rPr lang="sv-SE" sz="1000">
                <a:solidFill>
                  <a:srgbClr val="0B0080"/>
                </a:solidFill>
                <a:highlight>
                  <a:srgbClr val="FFFFFF"/>
                </a:highlight>
                <a:uFill>
                  <a:noFill/>
                </a:uFill>
                <a:hlinkClick r:id="rId3"/>
              </a:rPr>
              <a:t>National Institute of Standards and Technology</a:t>
            </a:r>
            <a:r>
              <a:rPr lang="sv-SE" sz="1000">
                <a:solidFill>
                  <a:schemeClr val="dk1"/>
                </a:solidFill>
                <a:highlight>
                  <a:srgbClr val="FFFFFF"/>
                </a:highlight>
              </a:rPr>
              <a:t> concluded that "software bugs, or errors, are so prevalent and so detrimental that they cost the US economy an estimated $59 billion annually, or about 0.6 percent of the gross domestic product"</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The report estimated that minor improvements in software testing would relieve 1/3rd of that cost.</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d84a29a70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d84a29a7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This is what I also le</a:t>
            </a:r>
            <a:r>
              <a:rPr lang="sv-SE"/>
              <a:t>ad most classes </a:t>
            </a:r>
            <a:r>
              <a:rPr lang="sv-SE">
                <a:solidFill>
                  <a:schemeClr val="dk1"/>
                </a:solidFill>
              </a:rPr>
              <a:t>off with - in all of software engineering, from design, to development, to testing - there is rarely one single correct answer to the question of how you approach that activity. What testing technique do I use? What verification technique? </a:t>
            </a:r>
            <a:endParaRPr>
              <a:solidFill>
                <a:schemeClr val="dk1"/>
              </a:solidFill>
            </a:endParaRPr>
          </a:p>
          <a:p>
            <a:pPr indent="0" lvl="0" marL="0" rtl="0" algn="l">
              <a:spcBef>
                <a:spcPts val="0"/>
              </a:spcBef>
              <a:spcAft>
                <a:spcPts val="0"/>
              </a:spcAft>
              <a:buNone/>
            </a:pPr>
            <a:r>
              <a:rPr lang="sv-SE">
                <a:solidFill>
                  <a:schemeClr val="dk1"/>
                </a:solidFill>
              </a:rPr>
              <a:t>the honest answer is that, in general - (read).</a:t>
            </a:r>
            <a:endParaRPr>
              <a:solidFill>
                <a:schemeClr val="dk1"/>
              </a:solidFill>
            </a:endParaRPr>
          </a:p>
          <a:p>
            <a:pPr indent="0" lvl="0" marL="0" rtl="0" algn="l">
              <a:spcBef>
                <a:spcPts val="0"/>
              </a:spcBef>
              <a:spcAft>
                <a:spcPts val="0"/>
              </a:spcAft>
              <a:buNone/>
            </a:pPr>
            <a:r>
              <a:rPr lang="sv-SE">
                <a:solidFill>
                  <a:schemeClr val="dk1"/>
                </a:solidFill>
              </a:rPr>
              <a:t>That point - the best we can do given what we have means there is always a trade-off game. As a NASA engineer put it, “we want products to be better, faster to develop, and cheaper to develop - you aren’t getting all three. Best you can do is pick two.” It can be created on a short schedule without a big budget, but that comes at a cost to quality. It can be developed quickly and quality can be maintained, but that will cost you. This </a:t>
            </a:r>
            <a:r>
              <a:rPr lang="sv-SE"/>
              <a:t>study period</a:t>
            </a:r>
            <a:r>
              <a:rPr lang="sv-SE">
                <a:solidFill>
                  <a:schemeClr val="dk1"/>
                </a:solidFill>
              </a:rPr>
              <a:t>, you will hear me say several times that the right answer depends on your product, your budget, your resources. It depends is frustrating, but it is the honest answer. What we’ll do is prepare you to make that judgement call.</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d84a29a70_0_2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d84a29a70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Your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d84a29a70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d84a29a70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why do I mention that? We get into it right off the bat. We want perfect verification (proof of correctness, etc) (read 1-2)</a:t>
            </a:r>
            <a:endParaRPr>
              <a:solidFill>
                <a:schemeClr val="dk1"/>
              </a:solidFill>
            </a:endParaRPr>
          </a:p>
          <a:p>
            <a:pPr indent="0" lvl="0" marL="0" rtl="0" algn="l">
              <a:spcBef>
                <a:spcPts val="0"/>
              </a:spcBef>
              <a:spcAft>
                <a:spcPts val="0"/>
              </a:spcAft>
              <a:buNone/>
            </a:pPr>
            <a:r>
              <a:rPr lang="sv-SE">
                <a:solidFill>
                  <a:schemeClr val="dk1"/>
                </a:solidFill>
              </a:rPr>
              <a:t>Software is, in many ways, entirely too complex. There are logical paradoxes regarding situations where programs analyze other programs. This is Turing’s halting problem - we can’t assume that there is a program that can - given another program and input - find out whether that program eventually halts. We will eventually hit something that cannot be analyzed in finite time. The same is true in verification</a:t>
            </a:r>
            <a:endParaRPr>
              <a:solidFill>
                <a:schemeClr val="dk1"/>
              </a:solidFill>
            </a:endParaRPr>
          </a:p>
          <a:p>
            <a:pPr indent="0" lvl="0" marL="0" rtl="0" algn="l">
              <a:spcBef>
                <a:spcPts val="0"/>
              </a:spcBef>
              <a:spcAft>
                <a:spcPts val="0"/>
              </a:spcAft>
              <a:buNone/>
            </a:pPr>
            <a:r>
              <a:rPr lang="sv-SE">
                <a:solidFill>
                  <a:schemeClr val="dk1"/>
                </a:solidFill>
              </a:rPr>
              <a:t>(read 4).</a:t>
            </a:r>
            <a:endParaRPr>
              <a:solidFill>
                <a:schemeClr val="dk1"/>
              </a:solidFill>
            </a:endParaRPr>
          </a:p>
          <a:p>
            <a:pPr indent="0" lvl="0" marL="0" rtl="0" algn="l">
              <a:spcBef>
                <a:spcPts val="0"/>
              </a:spcBef>
              <a:spcAft>
                <a:spcPts val="0"/>
              </a:spcAft>
              <a:buNone/>
            </a:pPr>
            <a:r>
              <a:rPr lang="sv-SE">
                <a:solidFill>
                  <a:schemeClr val="dk1"/>
                </a:solidFill>
              </a:rPr>
              <a:t>Take testing. In theory, we could prove that a program is correct by trying every possible test case. This is a proof by cases - a perfectly valid technique. But, how long would that take? How about for addition? two integers. In java, an int is 32 bits, so there are 2^32 x 2^32 inputs for addition, 10^21 test cases. At one nanosecond per test, that would take about 30000 years to solve. That’s not going to do. </a:t>
            </a:r>
            <a:endParaRPr>
              <a:solidFill>
                <a:schemeClr val="dk1"/>
              </a:solidFill>
            </a:endParaRPr>
          </a:p>
          <a:p>
            <a:pPr indent="0" lvl="0" marL="0" rtl="0" algn="l">
              <a:spcBef>
                <a:spcPts val="0"/>
              </a:spcBef>
              <a:spcAft>
                <a:spcPts val="0"/>
              </a:spcAft>
              <a:buNone/>
            </a:pPr>
            <a:r>
              <a:rPr lang="sv-SE">
                <a:solidFill>
                  <a:schemeClr val="dk1"/>
                </a:solidFill>
              </a:rPr>
              <a:t>So, in practice, verification techniques all display some form of inaccuracy.</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d84a29a70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d84a29a7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the question of which verification technique applies involves making trade-offs across three dimensions of inaccuracy -pessimistic inaccuracy, optimistic inaccuracy, and simplicity of the property</a:t>
            </a:r>
            <a:endParaRPr>
              <a:solidFill>
                <a:schemeClr val="dk1"/>
              </a:solidFill>
            </a:endParaRPr>
          </a:p>
          <a:p>
            <a:pPr indent="0" lvl="0" marL="0" rtl="0" algn="l">
              <a:spcBef>
                <a:spcPts val="0"/>
              </a:spcBef>
              <a:spcAft>
                <a:spcPts val="0"/>
              </a:spcAft>
              <a:buNone/>
            </a:pPr>
            <a:r>
              <a:rPr lang="sv-SE">
                <a:solidFill>
                  <a:schemeClr val="dk1"/>
                </a:solidFill>
              </a:rPr>
              <a:t>(read 2 - 3)</a:t>
            </a:r>
            <a:endParaRPr>
              <a:solidFill>
                <a:schemeClr val="dk1"/>
              </a:solidFill>
            </a:endParaRPr>
          </a:p>
          <a:p>
            <a:pPr indent="0" lvl="0" marL="0" rtl="0" algn="l">
              <a:spcBef>
                <a:spcPts val="0"/>
              </a:spcBef>
              <a:spcAft>
                <a:spcPts val="0"/>
              </a:spcAft>
              <a:buNone/>
            </a:pPr>
            <a:r>
              <a:rPr lang="sv-SE">
                <a:solidFill>
                  <a:schemeClr val="dk1"/>
                </a:solidFill>
              </a:rPr>
              <a:t>Testing is the classic optimistic technique, because no finite number of tests can guarantee correctness. Instead, we aim to provide evidence that we did “good enough”. </a:t>
            </a:r>
            <a:endParaRPr>
              <a:solidFill>
                <a:schemeClr val="dk1"/>
              </a:solidFill>
            </a:endParaRPr>
          </a:p>
          <a:p>
            <a:pPr indent="0" lvl="0" marL="0" rtl="0" algn="l">
              <a:spcBef>
                <a:spcPts val="0"/>
              </a:spcBef>
              <a:spcAft>
                <a:spcPts val="0"/>
              </a:spcAft>
              <a:buNone/>
            </a:pPr>
            <a:r>
              <a:rPr lang="sv-SE">
                <a:solidFill>
                  <a:schemeClr val="dk1"/>
                </a:solidFill>
              </a:rPr>
              <a:t>Now, there is a third dimension to consider, which is the complexity of the property that you wish to verify. (read)</a:t>
            </a:r>
            <a:endParaRPr>
              <a:solidFill>
                <a:schemeClr val="dk1"/>
              </a:solidFill>
            </a:endParaRPr>
          </a:p>
          <a:p>
            <a:pPr indent="0" lvl="0" marL="0" rtl="0" algn="l">
              <a:spcBef>
                <a:spcPts val="0"/>
              </a:spcBef>
              <a:spcAft>
                <a:spcPts val="0"/>
              </a:spcAft>
              <a:buNone/>
            </a:pPr>
            <a:r>
              <a:rPr lang="sv-SE">
                <a:solidFill>
                  <a:schemeClr val="dk1"/>
                </a:solidFill>
              </a:rPr>
              <a:t>If we aren’t willing to accept the optimistic inaccuracy of testing and the only other technique is too pessimistic, well.. maybe we know of a similar property that is correlated with the one of interest. If that property is simpler, and if it is a necessary condition for your property, then analyze that property instead. We may then be able to find precise violations rather than potentially missing violations or being flooded with false rejections. </a:t>
            </a:r>
            <a:endParaRPr>
              <a:solidFill>
                <a:schemeClr val="dk1"/>
              </a:solidFill>
            </a:endParaRPr>
          </a:p>
          <a:p>
            <a:pPr indent="0" lvl="0" marL="0" rtl="0" algn="l">
              <a:spcBef>
                <a:spcPts val="0"/>
              </a:spcBef>
              <a:spcAft>
                <a:spcPts val="0"/>
              </a:spcAft>
              <a:buNone/>
            </a:pPr>
            <a:r>
              <a:rPr lang="sv-SE">
                <a:solidFill>
                  <a:schemeClr val="dk1"/>
                </a:solidFill>
              </a:rPr>
              <a:t>(go over examples)</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d84a29a70_0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d84a29a70_0_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in assessing verification techniques, there are three criteria that may be of interest - in an ideal world, you would like techniques that are safe, sound, and complete. </a:t>
            </a:r>
            <a:endParaRPr>
              <a:solidFill>
                <a:schemeClr val="dk1"/>
              </a:solidFill>
            </a:endParaRPr>
          </a:p>
          <a:p>
            <a:pPr indent="0" lvl="0" marL="0" rtl="0" algn="l">
              <a:spcBef>
                <a:spcPts val="0"/>
              </a:spcBef>
              <a:spcAft>
                <a:spcPts val="0"/>
              </a:spcAft>
              <a:buNone/>
            </a:pPr>
            <a:r>
              <a:rPr lang="sv-SE">
                <a:solidFill>
                  <a:schemeClr val="dk1"/>
                </a:solidFill>
              </a:rPr>
              <a:t>(read safe)</a:t>
            </a:r>
            <a:endParaRPr>
              <a:solidFill>
                <a:schemeClr val="dk1"/>
              </a:solidFill>
            </a:endParaRPr>
          </a:p>
          <a:p>
            <a:pPr indent="0" lvl="0" marL="0" rtl="0" algn="l">
              <a:spcBef>
                <a:spcPts val="0"/>
              </a:spcBef>
              <a:spcAft>
                <a:spcPts val="0"/>
              </a:spcAft>
              <a:buNone/>
            </a:pPr>
            <a:r>
              <a:rPr lang="sv-SE">
                <a:solidFill>
                  <a:schemeClr val="dk1"/>
                </a:solidFill>
              </a:rPr>
              <a:t>(read sound 1). That is, if our technique says the property is met, it must actually be met. We can’t get a confirmation if the program is actually not meeting that property.</a:t>
            </a:r>
            <a:endParaRPr>
              <a:solidFill>
                <a:schemeClr val="dk1"/>
              </a:solidFill>
            </a:endParaRPr>
          </a:p>
          <a:p>
            <a:pPr indent="0" lvl="0" marL="0" rtl="0" algn="l">
              <a:spcBef>
                <a:spcPts val="0"/>
              </a:spcBef>
              <a:spcAft>
                <a:spcPts val="0"/>
              </a:spcAft>
              <a:buNone/>
            </a:pPr>
            <a:r>
              <a:rPr lang="sv-SE">
                <a:solidFill>
                  <a:schemeClr val="dk1"/>
                </a:solidFill>
              </a:rPr>
              <a:t>Now, properties can be formulated in a couple of ways. One is that, if the property is met, the program is acting correctly - in that case, if our analysis technique is sound, and passing the property means the program is correct, then this indicates the technique is also safe.</a:t>
            </a:r>
            <a:endParaRPr>
              <a:solidFill>
                <a:schemeClr val="dk1"/>
              </a:solidFill>
            </a:endParaRPr>
          </a:p>
          <a:p>
            <a:pPr indent="0" lvl="0" marL="0" rtl="0" algn="l">
              <a:spcBef>
                <a:spcPts val="0"/>
              </a:spcBef>
              <a:spcAft>
                <a:spcPts val="0"/>
              </a:spcAft>
              <a:buNone/>
            </a:pPr>
            <a:r>
              <a:rPr lang="sv-SE">
                <a:solidFill>
                  <a:schemeClr val="dk1"/>
                </a:solidFill>
              </a:rPr>
              <a:t>The other way to formulate a property is to look for a violation of correctness. If this property is met, then the program is actually incorrect. This is actually a good way to generate test cases - ask the verification technique to check whether something bad is happening. In that case,(read last point)</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d84a29a70_0_2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d84a29a70_0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of dependability - there are metrics that can be used such as the availability - the uptime over the execution time - or the mean time between failues - the average amount of time that passes before something goes wrong. We will cover these more later this semester. But, you can track these dependability metrics throughout development, simulate the use of the system, take down updated figures, and declare the system ready once that threshold is met.</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d84a29a70_0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4a29a70_0_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a:t>
            </a:r>
            <a:endParaRPr/>
          </a:p>
          <a:p>
            <a:pPr indent="0" lvl="0" marL="0" rtl="0" algn="l">
              <a:spcBef>
                <a:spcPts val="0"/>
              </a:spcBef>
              <a:spcAft>
                <a:spcPts val="0"/>
              </a:spcAft>
              <a:buClr>
                <a:schemeClr val="dk1"/>
              </a:buClr>
              <a:buSzPts val="1100"/>
              <a:buFont typeface="Arial"/>
              <a:buNone/>
            </a:pPr>
            <a:r>
              <a:rPr lang="sv-SE"/>
              <a:t>In 2010, software problems were responsible for 26% of medical device recalls.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(1-3)</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(read 3-4)</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mailto:ggay@chalmers.se" TargetMode="External"/><Relationship Id="rId4" Type="http://schemas.openxmlformats.org/officeDocument/2006/relationships/hyperlink" Target="https://canvas.gu.se/courses/25762" TargetMode="External"/><Relationship Id="rId5" Type="http://schemas.openxmlformats.org/officeDocument/2006/relationships/hyperlink" Target="https://greg4cr.github.io/courses/spring20dit63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mailto:gusdrgmo@student.gu.se" TargetMode="External"/><Relationship Id="rId4" Type="http://schemas.openxmlformats.org/officeDocument/2006/relationships/hyperlink" Target="mailto:sakogeorge@gmail.com" TargetMode="External"/><Relationship Id="rId5" Type="http://schemas.openxmlformats.org/officeDocument/2006/relationships/hyperlink" Target="mailto:ggay@chalmers.s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ix.cs.uoregon.edu/~michal/book/free.php"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mailto:ggay@chalmers.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student_office.cse@chalmers.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3.jp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mailto:ggay@chalmers.s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DIT635 - January 22,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0" name="Google Shape;150;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51" name="Google Shape;151;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Describe the area of formal verification in general, including model checking and runtime verification, and its relationship to software quality</a:t>
            </a:r>
            <a:endParaRPr sz="1800"/>
          </a:p>
          <a:p>
            <a:pPr indent="-342900" lvl="0" marL="457200" rtl="0" algn="l">
              <a:spcBef>
                <a:spcPts val="1000"/>
              </a:spcBef>
              <a:spcAft>
                <a:spcPts val="0"/>
              </a:spcAft>
              <a:buSzPts val="1800"/>
              <a:buChar char="●"/>
            </a:pPr>
            <a:r>
              <a:rPr lang="sv-SE" sz="1800"/>
              <a:t>Define metrics or monitoring quality of projects, products and processes</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Write models in at least one formal specification language 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 </a:t>
            </a:r>
            <a:endParaRPr sz="1800"/>
          </a:p>
          <a:p>
            <a:pPr indent="0" lvl="0" marL="0" rtl="0" algn="l">
              <a:spcBef>
                <a:spcPts val="1000"/>
              </a:spcBef>
              <a:spcAft>
                <a:spcPts val="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8" name="Google Shape;158;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59" name="Google Shape;159;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65" name="Google Shape;165;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Introduction and Fundamentals (Lecture 1)</a:t>
            </a:r>
            <a:endParaRPr sz="2400"/>
          </a:p>
          <a:p>
            <a:pPr indent="-381000" lvl="0" marL="457200" rtl="0" algn="l">
              <a:lnSpc>
                <a:spcPct val="115000"/>
              </a:lnSpc>
              <a:spcBef>
                <a:spcPts val="0"/>
              </a:spcBef>
              <a:spcAft>
                <a:spcPts val="0"/>
              </a:spcAft>
              <a:buSzPts val="2400"/>
              <a:buChar char="•"/>
            </a:pPr>
            <a:r>
              <a:rPr lang="sv-SE" sz="2400"/>
              <a:t>Quality (Lectures 2-4: Dependability, Performance, Scalability, Security)</a:t>
            </a:r>
            <a:endParaRPr sz="2400"/>
          </a:p>
          <a:p>
            <a:pPr indent="-381000" lvl="0" marL="457200" rtl="0" algn="l">
              <a:lnSpc>
                <a:spcPct val="115000"/>
              </a:lnSpc>
              <a:spcBef>
                <a:spcPts val="0"/>
              </a:spcBef>
              <a:spcAft>
                <a:spcPts val="0"/>
              </a:spcAft>
              <a:buSzPts val="2400"/>
              <a:buChar char="•"/>
            </a:pPr>
            <a:r>
              <a:rPr lang="sv-SE" sz="2400"/>
              <a:t>Testing (Lectures 5-14)</a:t>
            </a:r>
            <a:endParaRPr sz="2400"/>
          </a:p>
          <a:p>
            <a:pPr indent="-381000" lvl="1" marL="914400" rtl="0" algn="l">
              <a:lnSpc>
                <a:spcPct val="115000"/>
              </a:lnSpc>
              <a:spcBef>
                <a:spcPts val="0"/>
              </a:spcBef>
              <a:spcAft>
                <a:spcPts val="0"/>
              </a:spcAft>
              <a:buSzPts val="2400"/>
              <a:buChar char="•"/>
            </a:pPr>
            <a:r>
              <a:rPr lang="sv-SE" sz="2400"/>
              <a:t>Fundamentals</a:t>
            </a:r>
            <a:endParaRPr sz="2400"/>
          </a:p>
          <a:p>
            <a:pPr indent="-381000" lvl="1" marL="914400" rtl="0" algn="l">
              <a:lnSpc>
                <a:spcPct val="115000"/>
              </a:lnSpc>
              <a:spcBef>
                <a:spcPts val="0"/>
              </a:spcBef>
              <a:spcAft>
                <a:spcPts val="0"/>
              </a:spcAft>
              <a:buSzPts val="2400"/>
              <a:buChar char="•"/>
            </a:pPr>
            <a:r>
              <a:rPr lang="sv-SE" sz="2400"/>
              <a:t>Unit Testing</a:t>
            </a:r>
            <a:endParaRPr sz="2400"/>
          </a:p>
          <a:p>
            <a:pPr indent="-381000" lvl="1" marL="914400" rtl="0" algn="l">
              <a:lnSpc>
                <a:spcPct val="115000"/>
              </a:lnSpc>
              <a:spcBef>
                <a:spcPts val="0"/>
              </a:spcBef>
              <a:spcAft>
                <a:spcPts val="0"/>
              </a:spcAft>
              <a:buSzPts val="2400"/>
              <a:buChar char="•"/>
            </a:pPr>
            <a:r>
              <a:rPr lang="sv-SE" sz="2400"/>
              <a:t>Functional Testing</a:t>
            </a:r>
            <a:endParaRPr sz="2400"/>
          </a:p>
          <a:p>
            <a:pPr indent="-381000" lvl="1" marL="914400" rtl="0" algn="l">
              <a:lnSpc>
                <a:spcPct val="115000"/>
              </a:lnSpc>
              <a:spcBef>
                <a:spcPts val="0"/>
              </a:spcBef>
              <a:spcAft>
                <a:spcPts val="0"/>
              </a:spcAft>
              <a:buSzPts val="2400"/>
              <a:buChar char="•"/>
            </a:pPr>
            <a:r>
              <a:rPr lang="sv-SE" sz="2400"/>
              <a:t>Structural Testing</a:t>
            </a:r>
            <a:endParaRPr sz="2400"/>
          </a:p>
          <a:p>
            <a:pPr indent="0" lvl="0" marL="0" rtl="0" algn="l">
              <a:spcBef>
                <a:spcPts val="1000"/>
              </a:spcBef>
              <a:spcAft>
                <a:spcPts val="0"/>
              </a:spcAft>
              <a:buNone/>
            </a:pPr>
            <a:r>
              <a:t/>
            </a:r>
            <a:endParaRPr/>
          </a:p>
        </p:txBody>
      </p:sp>
      <p:sp>
        <p:nvSpPr>
          <p:cNvPr id="166" name="Google Shape;166;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167" name="Google Shape;167;p25"/>
          <p:cNvSpPr txBox="1"/>
          <p:nvPr/>
        </p:nvSpPr>
        <p:spPr>
          <a:xfrm>
            <a:off x="4412775" y="2790025"/>
            <a:ext cx="4061700" cy="209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sv-SE" sz="2400">
                <a:solidFill>
                  <a:schemeClr val="dk1"/>
                </a:solidFill>
              </a:rPr>
              <a:t>Integration Testing</a:t>
            </a:r>
            <a:endParaRPr sz="2400">
              <a:solidFill>
                <a:schemeClr val="dk1"/>
              </a:solidFill>
            </a:endParaRPr>
          </a:p>
          <a:p>
            <a:pPr indent="-317500" lvl="0" marL="457200" rtl="0" algn="l">
              <a:spcBef>
                <a:spcPts val="0"/>
              </a:spcBef>
              <a:spcAft>
                <a:spcPts val="0"/>
              </a:spcAft>
              <a:buClr>
                <a:schemeClr val="dk1"/>
              </a:buClr>
              <a:buSzPts val="1400"/>
              <a:buChar char="●"/>
            </a:pPr>
            <a:r>
              <a:rPr lang="sv-SE" sz="2400">
                <a:solidFill>
                  <a:schemeClr val="dk1"/>
                </a:solidFill>
              </a:rPr>
              <a:t>UI Testing</a:t>
            </a:r>
            <a:endParaRPr sz="2400">
              <a:solidFill>
                <a:schemeClr val="dk1"/>
              </a:solidFill>
            </a:endParaRPr>
          </a:p>
          <a:p>
            <a:pPr indent="-317500" lvl="0" marL="457200" rtl="0" algn="l">
              <a:spcBef>
                <a:spcPts val="0"/>
              </a:spcBef>
              <a:spcAft>
                <a:spcPts val="0"/>
              </a:spcAft>
              <a:buClr>
                <a:schemeClr val="dk1"/>
              </a:buClr>
              <a:buSzPts val="1400"/>
              <a:buChar char="●"/>
            </a:pPr>
            <a:r>
              <a:rPr lang="sv-SE" sz="2400">
                <a:solidFill>
                  <a:schemeClr val="dk1"/>
                </a:solidFill>
              </a:rPr>
              <a:t>Acceptance Testing</a:t>
            </a:r>
            <a:endParaRPr sz="2400">
              <a:solidFill>
                <a:schemeClr val="dk1"/>
              </a:solidFill>
            </a:endParaRPr>
          </a:p>
          <a:p>
            <a:pPr indent="-317500" lvl="0" marL="457200" rtl="0" algn="l">
              <a:spcBef>
                <a:spcPts val="0"/>
              </a:spcBef>
              <a:spcAft>
                <a:spcPts val="0"/>
              </a:spcAft>
              <a:buClr>
                <a:schemeClr val="dk1"/>
              </a:buClr>
              <a:buSzPts val="1400"/>
              <a:buChar char="●"/>
            </a:pPr>
            <a:r>
              <a:rPr lang="sv-SE" sz="2400">
                <a:solidFill>
                  <a:schemeClr val="dk1"/>
                </a:solidFill>
              </a:rPr>
              <a:t>Regression Testing</a:t>
            </a:r>
            <a:endParaRPr sz="2400">
              <a:solidFill>
                <a:schemeClr val="dk1"/>
              </a:solidFill>
            </a:endParaRPr>
          </a:p>
          <a:p>
            <a:pPr indent="-317500" lvl="0" marL="457200" rtl="0" algn="l">
              <a:spcBef>
                <a:spcPts val="0"/>
              </a:spcBef>
              <a:spcAft>
                <a:spcPts val="0"/>
              </a:spcAft>
              <a:buClr>
                <a:schemeClr val="dk1"/>
              </a:buClr>
              <a:buSzPts val="1400"/>
              <a:buChar char="●"/>
            </a:pPr>
            <a:r>
              <a:rPr lang="sv-SE" sz="2400">
                <a:solidFill>
                  <a:schemeClr val="dk1"/>
                </a:solidFill>
              </a:rPr>
              <a:t>Model-Based Testing</a:t>
            </a:r>
            <a:endParaRPr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Info</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0"/>
              </a:spcBef>
              <a:spcAft>
                <a:spcPts val="0"/>
              </a:spcAft>
              <a:buClr>
                <a:srgbClr val="000000"/>
              </a:buClr>
              <a:buSzPts val="2200"/>
              <a:buChar char="•"/>
            </a:pPr>
            <a:r>
              <a:rPr lang="sv-SE"/>
              <a:t>E-mail: </a:t>
            </a:r>
            <a:r>
              <a:rPr lang="sv-SE" u="sng">
                <a:solidFill>
                  <a:schemeClr val="hlink"/>
                </a:solidFill>
                <a:hlinkClick r:id="rId3"/>
              </a:rPr>
              <a:t>ggay@chalmers.se</a:t>
            </a:r>
            <a:r>
              <a:rPr lang="sv-SE"/>
              <a:t>  </a:t>
            </a:r>
            <a:endParaRPr/>
          </a:p>
          <a:p>
            <a:pPr indent="-368300" lvl="1" marL="914400" rtl="0" algn="l">
              <a:spcBef>
                <a:spcPts val="0"/>
              </a:spcBef>
              <a:spcAft>
                <a:spcPts val="0"/>
              </a:spcAft>
              <a:buClr>
                <a:srgbClr val="000000"/>
              </a:buClr>
              <a:buSzPts val="2200"/>
              <a:buChar char="•"/>
            </a:pPr>
            <a:r>
              <a:rPr lang="sv-SE"/>
              <a:t>Office: 481 Jupiter</a:t>
            </a:r>
            <a:endParaRPr/>
          </a:p>
          <a:p>
            <a:pPr indent="-342900" lvl="2" marL="1371600" rtl="0" algn="l">
              <a:spcBef>
                <a:spcPts val="0"/>
              </a:spcBef>
              <a:spcAft>
                <a:spcPts val="0"/>
              </a:spcAft>
              <a:buSzPts val="1800"/>
              <a:buChar char="•"/>
            </a:pPr>
            <a:r>
              <a:rPr lang="sv-SE"/>
              <a:t>No formal office hours, but feel free to stop by (e-mail first) </a:t>
            </a:r>
            <a:endParaRPr/>
          </a:p>
          <a:p>
            <a:pPr indent="-393700" lvl="0" marL="457200" rtl="0" algn="l">
              <a:spcBef>
                <a:spcPts val="0"/>
              </a:spcBef>
              <a:spcAft>
                <a:spcPts val="0"/>
              </a:spcAft>
              <a:buSzPts val="2600"/>
              <a:buChar char="•"/>
            </a:pPr>
            <a:r>
              <a:rPr lang="sv-SE"/>
              <a:t>Website: </a:t>
            </a:r>
            <a:endParaRPr/>
          </a:p>
          <a:p>
            <a:pPr indent="-368300" lvl="1" marL="914400" rtl="0" algn="l">
              <a:spcBef>
                <a:spcPts val="500"/>
              </a:spcBef>
              <a:spcAft>
                <a:spcPts val="0"/>
              </a:spcAft>
              <a:buClr>
                <a:srgbClr val="000000"/>
              </a:buClr>
              <a:buSzPts val="2200"/>
              <a:buChar char="•"/>
            </a:pPr>
            <a:r>
              <a:rPr lang="sv-SE" u="sng">
                <a:solidFill>
                  <a:schemeClr val="hlink"/>
                </a:solidFill>
                <a:hlinkClick r:id="rId4"/>
              </a:rPr>
              <a:t>https://canvas.gu.se/courses/25762</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0"/>
              </a:spcBef>
              <a:spcAft>
                <a:spcPts val="0"/>
              </a:spcAft>
              <a:buClr>
                <a:srgbClr val="000000"/>
              </a:buClr>
              <a:buSzPts val="2200"/>
              <a:buChar char="•"/>
            </a:pPr>
            <a:r>
              <a:rPr lang="sv-SE" u="sng">
                <a:solidFill>
                  <a:schemeClr val="hlink"/>
                </a:solidFill>
                <a:hlinkClick r:id="rId5"/>
              </a:rPr>
              <a:t>https://greg4cr.github.io/courses/spring20dit635</a:t>
            </a:r>
            <a:endParaRPr/>
          </a:p>
          <a:p>
            <a:pPr indent="-342900" lvl="2" marL="1371600" rtl="0" algn="l">
              <a:spcBef>
                <a:spcPts val="0"/>
              </a:spcBef>
              <a:spcAft>
                <a:spcPts val="0"/>
              </a:spcAft>
              <a:buSzPts val="1800"/>
              <a:buChar char="•"/>
            </a:pPr>
            <a:r>
              <a:rPr lang="sv-SE"/>
              <a:t>Backup of Canvas page/course materials.</a:t>
            </a:r>
            <a:endParaRPr/>
          </a:p>
          <a:p>
            <a:pPr indent="-342900" lvl="2" marL="1371600" rtl="0" algn="l">
              <a:spcBef>
                <a:spcPts val="0"/>
              </a:spcBef>
              <a:spcAft>
                <a:spcPts val="0"/>
              </a:spcAft>
              <a:buSzPts val="1800"/>
              <a:buChar char="•"/>
            </a:pPr>
            <a:r>
              <a:rPr lang="sv-SE"/>
              <a:t>Likely out of date, but back-up if Canvas isn’t working.</a:t>
            </a:r>
            <a:endParaRPr/>
          </a:p>
          <a:p>
            <a:pPr indent="0" lvl="0" marL="0" rtl="0" algn="l">
              <a:spcBef>
                <a:spcPts val="1000"/>
              </a:spcBef>
              <a:spcAft>
                <a:spcPts val="0"/>
              </a:spcAft>
              <a:buNone/>
            </a:pPr>
            <a:r>
              <a:t/>
            </a:r>
            <a:endParaRPr/>
          </a:p>
        </p:txBody>
      </p:sp>
      <p:sp>
        <p:nvSpPr>
          <p:cNvPr id="174" name="Google Shape;174;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1" name="Google Shape;181;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82" name="Google Shape;182;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Teaching Assistants</a:t>
            </a:r>
            <a:endParaRPr/>
          </a:p>
          <a:p>
            <a:pPr indent="-368300" lvl="1" marL="914400" rtl="0" algn="l">
              <a:spcBef>
                <a:spcPts val="0"/>
              </a:spcBef>
              <a:spcAft>
                <a:spcPts val="0"/>
              </a:spcAft>
              <a:buSzPts val="2200"/>
              <a:buChar char="•"/>
            </a:pPr>
            <a:r>
              <a:rPr lang="sv-SE"/>
              <a:t>Mohamad Drgham </a:t>
            </a:r>
            <a:r>
              <a:rPr lang="sv-SE"/>
              <a:t>(</a:t>
            </a:r>
            <a:r>
              <a:rPr lang="sv-SE" u="sng">
                <a:solidFill>
                  <a:schemeClr val="hlink"/>
                </a:solidFill>
                <a:hlinkClick r:id="rId3"/>
              </a:rPr>
              <a:t>gusdrgmo@student.gu.se</a:t>
            </a:r>
            <a:r>
              <a:rPr lang="sv-SE"/>
              <a:t>) </a:t>
            </a:r>
            <a:endParaRPr/>
          </a:p>
          <a:p>
            <a:pPr indent="-368300" lvl="1" marL="914400" rtl="0" algn="l">
              <a:spcBef>
                <a:spcPts val="0"/>
              </a:spcBef>
              <a:spcAft>
                <a:spcPts val="0"/>
              </a:spcAft>
              <a:buSzPts val="2200"/>
              <a:buChar char="•"/>
            </a:pPr>
            <a:r>
              <a:rPr lang="sv-SE"/>
              <a:t>George Sarkisian (</a:t>
            </a:r>
            <a:r>
              <a:rPr lang="sv-SE" u="sng">
                <a:solidFill>
                  <a:schemeClr val="hlink"/>
                </a:solidFill>
                <a:hlinkClick r:id="rId4"/>
              </a:rPr>
              <a:t>sakogeorge@gmail.com</a:t>
            </a:r>
            <a:r>
              <a:rPr lang="sv-SE"/>
              <a:t>) </a:t>
            </a:r>
            <a:endParaRPr/>
          </a:p>
          <a:p>
            <a:pPr indent="-393700" lvl="0" marL="457200" rtl="0" algn="l">
              <a:spcBef>
                <a:spcPts val="0"/>
              </a:spcBef>
              <a:spcAft>
                <a:spcPts val="0"/>
              </a:spcAft>
              <a:buSzPts val="2600"/>
              <a:buChar char="•"/>
            </a:pPr>
            <a:r>
              <a:rPr lang="sv-SE"/>
              <a:t>Student Representatives</a:t>
            </a:r>
            <a:endParaRPr/>
          </a:p>
          <a:p>
            <a:pPr indent="-368300" lvl="1" marL="914400" rtl="0" algn="l">
              <a:spcBef>
                <a:spcPts val="0"/>
              </a:spcBef>
              <a:spcAft>
                <a:spcPts val="0"/>
              </a:spcAft>
              <a:buSzPts val="2200"/>
              <a:buChar char="•"/>
            </a:pPr>
            <a:r>
              <a:rPr lang="sv-SE"/>
              <a:t>You? E-mail </a:t>
            </a:r>
            <a:r>
              <a:rPr lang="sv-SE" u="sng">
                <a:solidFill>
                  <a:schemeClr val="hlink"/>
                </a:solidFill>
                <a:hlinkClick r:id="rId5"/>
              </a:rPr>
              <a:t>ggay@chalmers.se</a:t>
            </a:r>
            <a:r>
              <a:rPr lang="sv-SE"/>
              <a:t> if you want to volunteer.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sp>
        <p:nvSpPr>
          <p:cNvPr id="188" name="Google Shape;188;p28"/>
          <p:cNvSpPr txBox="1"/>
          <p:nvPr>
            <p:ph idx="1" type="body"/>
          </p:nvPr>
        </p:nvSpPr>
        <p:spPr>
          <a:xfrm>
            <a:off x="468897" y="1282400"/>
            <a:ext cx="54717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t/>
            </a:r>
            <a:endParaRPr sz="2400"/>
          </a:p>
          <a:p>
            <a:pPr indent="-393700" lvl="0" marL="457200" rtl="0" algn="l">
              <a:spcBef>
                <a:spcPts val="1000"/>
              </a:spcBef>
              <a:spcAft>
                <a:spcPts val="0"/>
              </a:spcAft>
              <a:buSzPts val="2600"/>
              <a:buChar char="•"/>
            </a:pPr>
            <a:r>
              <a:rPr lang="sv-SE"/>
              <a:t>Software Testing and Analysis, Mauro Pezze and Michal Young.</a:t>
            </a:r>
            <a:endParaRPr/>
          </a:p>
          <a:p>
            <a:pPr indent="-368300" lvl="1" marL="914400" rtl="0" algn="l">
              <a:spcBef>
                <a:spcPts val="500"/>
              </a:spcBef>
              <a:spcAft>
                <a:spcPts val="0"/>
              </a:spcAft>
              <a:buSzPts val="2200"/>
              <a:buChar char="•"/>
            </a:pPr>
            <a:r>
              <a:rPr lang="sv-SE"/>
              <a:t>Free copy from </a:t>
            </a:r>
            <a:r>
              <a:rPr lang="sv-SE" u="sng">
                <a:solidFill>
                  <a:schemeClr val="hlink"/>
                </a:solidFill>
                <a:hlinkClick r:id="rId3"/>
              </a:rPr>
              <a:t>https://ix.cs.uoregon.edu/~michal/book/free.php</a:t>
            </a:r>
            <a:r>
              <a:rPr lang="sv-SE"/>
              <a:t> </a:t>
            </a:r>
            <a:endParaRPr/>
          </a:p>
          <a:p>
            <a:pPr indent="-368300" lvl="1" marL="914400" rtl="0" algn="l">
              <a:spcBef>
                <a:spcPts val="500"/>
              </a:spcBef>
              <a:spcAft>
                <a:spcPts val="0"/>
              </a:spcAft>
              <a:buSzPts val="2200"/>
              <a:buChar char="•"/>
            </a:pPr>
            <a:r>
              <a:rPr lang="sv-SE"/>
              <a:t>Gives more information on many of the topics covered</a:t>
            </a:r>
            <a:endParaRPr/>
          </a:p>
        </p:txBody>
      </p:sp>
      <p:pic>
        <p:nvPicPr>
          <p:cNvPr descr="Screenshot from 2015-12-04 13:51:52.png" id="189" name="Google Shape;189;p28"/>
          <p:cNvPicPr preferRelativeResize="0"/>
          <p:nvPr/>
        </p:nvPicPr>
        <p:blipFill>
          <a:blip r:embed="rId4">
            <a:alphaModFix/>
          </a:blip>
          <a:stretch>
            <a:fillRect/>
          </a:stretch>
        </p:blipFill>
        <p:spPr>
          <a:xfrm>
            <a:off x="6084325" y="1242203"/>
            <a:ext cx="2864737" cy="3560688"/>
          </a:xfrm>
          <a:prstGeom prst="rect">
            <a:avLst/>
          </a:prstGeom>
          <a:noFill/>
          <a:ln>
            <a:noFill/>
          </a:ln>
        </p:spPr>
      </p:pic>
      <p:sp>
        <p:nvSpPr>
          <p:cNvPr id="190" name="Google Shape;190;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196" name="Google Shape;196;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You need to be proficient in Java </a:t>
            </a:r>
            <a:endParaRPr/>
          </a:p>
          <a:p>
            <a:pPr indent="-342900" lvl="1" marL="914400" marR="0" rtl="0" algn="l">
              <a:lnSpc>
                <a:spcPct val="100000"/>
              </a:lnSpc>
              <a:spcBef>
                <a:spcPts val="0"/>
              </a:spcBef>
              <a:spcAft>
                <a:spcPts val="0"/>
              </a:spcAft>
              <a:buSzPts val="1800"/>
              <a:buChar char="•"/>
            </a:pPr>
            <a:r>
              <a:rPr lang="sv-SE" sz="1800"/>
              <a:t>(and, ideally, have some knowledge of C/C++)</a:t>
            </a:r>
            <a:endParaRPr sz="1800"/>
          </a:p>
          <a:p>
            <a:pPr indent="-381000" lvl="0" marL="457200" marR="0" rtl="0" algn="l">
              <a:lnSpc>
                <a:spcPct val="100000"/>
              </a:lnSpc>
              <a:spcBef>
                <a:spcPts val="0"/>
              </a:spcBef>
              <a:spcAft>
                <a:spcPts val="0"/>
              </a:spcAft>
              <a:buSzPts val="2400"/>
              <a:buChar char="•"/>
            </a:pPr>
            <a:r>
              <a:rPr lang="sv-SE" sz="2400"/>
              <a:t>You should have basic understanding of build systems and continuous integration</a:t>
            </a:r>
            <a:endParaRPr sz="2400"/>
          </a:p>
          <a:p>
            <a:pPr indent="-381000" lvl="1" marL="914400" marR="0" rtl="0" algn="l">
              <a:lnSpc>
                <a:spcPct val="100000"/>
              </a:lnSpc>
              <a:spcBef>
                <a:spcPts val="0"/>
              </a:spcBef>
              <a:spcAft>
                <a:spcPts val="0"/>
              </a:spcAft>
              <a:buSzPts val="2400"/>
              <a:buChar char="•"/>
            </a:pPr>
            <a:r>
              <a:rPr lang="sv-SE" sz="1800"/>
              <a:t>We will go over specifics later, so don’t worry.</a:t>
            </a:r>
            <a:endParaRPr sz="1800"/>
          </a:p>
          <a:p>
            <a:pPr indent="-381000" lvl="0" marL="457200" marR="0" rtl="0" algn="l">
              <a:lnSpc>
                <a:spcPct val="100000"/>
              </a:lnSpc>
              <a:spcBef>
                <a:spcPts val="0"/>
              </a:spcBef>
              <a:spcAft>
                <a:spcPts val="0"/>
              </a:spcAft>
              <a:buSzPts val="2400"/>
              <a:buChar char="•"/>
            </a:pPr>
            <a:r>
              <a:rPr lang="sv-SE"/>
              <a:t>You need a basic understanding of logic and sets.</a:t>
            </a:r>
            <a:endParaRPr/>
          </a:p>
          <a:p>
            <a:pPr indent="-342900" lvl="0" marL="914400" marR="0" rtl="0" algn="l">
              <a:lnSpc>
                <a:spcPct val="100000"/>
              </a:lnSpc>
              <a:spcBef>
                <a:spcPts val="0"/>
              </a:spcBef>
              <a:spcAft>
                <a:spcPts val="0"/>
              </a:spcAft>
              <a:buSzPts val="1800"/>
              <a:buChar char="•"/>
            </a:pPr>
            <a:r>
              <a:rPr lang="sv-SE" sz="1800"/>
              <a:t>Formal verification based on logical arguments.</a:t>
            </a:r>
            <a:endParaRPr sz="1800"/>
          </a:p>
          <a:p>
            <a:pPr indent="0" lvl="0" marL="0" rtl="0" algn="l">
              <a:spcBef>
                <a:spcPts val="1000"/>
              </a:spcBef>
              <a:spcAft>
                <a:spcPts val="0"/>
              </a:spcAft>
              <a:buNone/>
            </a:pPr>
            <a:r>
              <a:t/>
            </a:r>
            <a:endParaRPr/>
          </a:p>
        </p:txBody>
      </p:sp>
      <p:sp>
        <p:nvSpPr>
          <p:cNvPr id="197" name="Google Shape;197;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03" name="Google Shape;203;p30"/>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 (Wed 8:15-10:00, Friday 10:15-12:00)</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04" name="Google Shape;204;p30"/>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05" name="Google Shape;205;p30"/>
          <p:cNvSpPr txBox="1"/>
          <p:nvPr>
            <p:ph idx="1" type="body"/>
          </p:nvPr>
        </p:nvSpPr>
        <p:spPr>
          <a:xfrm>
            <a:off x="376600" y="2633650"/>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br>
              <a:rPr lang="sv-SE"/>
            </a:br>
            <a:r>
              <a:rPr lang="sv-SE"/>
              <a:t>(Friday, 13:15-15:00)</a:t>
            </a:r>
            <a:endParaRPr/>
          </a:p>
        </p:txBody>
      </p:sp>
      <p:pic>
        <p:nvPicPr>
          <p:cNvPr descr="34.jpg" id="206" name="Google Shape;206;p30"/>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07" name="Google Shape;207;p30"/>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08" name="Google Shape;208;p30"/>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09" name="Google Shape;209;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17" name="Google Shape;21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Sub-Courses</a:t>
            </a:r>
            <a:endParaRPr/>
          </a:p>
          <a:p>
            <a:pPr indent="-393700" lvl="0" marL="457200" rtl="0" algn="l">
              <a:spcBef>
                <a:spcPts val="1000"/>
              </a:spcBef>
              <a:spcAft>
                <a:spcPts val="0"/>
              </a:spcAft>
              <a:buSzPts val="2600"/>
              <a:buChar char="•"/>
            </a:pPr>
            <a:r>
              <a:rPr lang="sv-SE"/>
              <a:t>Written examination (Skriftlig tentamen), 4.5 higher education credits</a:t>
            </a:r>
            <a:endParaRPr/>
          </a:p>
          <a:p>
            <a:pPr indent="-368300" lvl="1" marL="914400" rtl="0" algn="l">
              <a:spcBef>
                <a:spcPts val="0"/>
              </a:spcBef>
              <a:spcAft>
                <a:spcPts val="0"/>
              </a:spcAft>
              <a:buSzPts val="2200"/>
              <a:buChar char="•"/>
            </a:pPr>
            <a:r>
              <a:rPr lang="sv-SE"/>
              <a:t>Grading scale: Pass with Distinction (VG), Pass (G) and Fail (U)</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Pass (G) and Fail (U)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25" name="Google Shape;225;p32"/>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0"/>
              </a:spcBef>
              <a:spcAft>
                <a:spcPts val="0"/>
              </a:spcAft>
              <a:buSzPts val="2600"/>
              <a:buChar char="•"/>
            </a:pPr>
            <a:r>
              <a:rPr lang="sv-SE"/>
              <a:t>Written assignments in teams of </a:t>
            </a:r>
            <a:r>
              <a:rPr b="1" lang="sv-SE"/>
              <a:t>three</a:t>
            </a:r>
            <a:r>
              <a:rPr lang="sv-SE"/>
              <a:t>.</a:t>
            </a:r>
            <a:endParaRPr/>
          </a:p>
          <a:p>
            <a:pPr indent="-368300" lvl="1" marL="914400" rtl="0" algn="l">
              <a:spcBef>
                <a:spcPts val="0"/>
              </a:spcBef>
              <a:spcAft>
                <a:spcPts val="0"/>
              </a:spcAft>
              <a:buSzPts val="2200"/>
              <a:buChar char="•"/>
            </a:pPr>
            <a:r>
              <a:rPr b="1" lang="sv-SE"/>
              <a:t>You may choose your own team.</a:t>
            </a:r>
            <a:endParaRPr b="1"/>
          </a:p>
          <a:p>
            <a:pPr indent="-368300" lvl="1" marL="914400" rtl="0" algn="l">
              <a:spcBef>
                <a:spcPts val="0"/>
              </a:spcBef>
              <a:spcAft>
                <a:spcPts val="0"/>
              </a:spcAft>
              <a:buSzPts val="2200"/>
              <a:buChar char="•"/>
            </a:pPr>
            <a:r>
              <a:rPr b="1" lang="sv-SE"/>
              <a:t>E-mail names + email addresses to </a:t>
            </a:r>
            <a:r>
              <a:rPr b="1" lang="sv-SE" u="sng">
                <a:solidFill>
                  <a:schemeClr val="hlink"/>
                </a:solidFill>
                <a:hlinkClick r:id="rId3"/>
              </a:rPr>
              <a:t>ggay@chalmers.se</a:t>
            </a:r>
            <a:endParaRPr b="1"/>
          </a:p>
          <a:p>
            <a:pPr indent="-368300" lvl="1" marL="914400" rtl="0" algn="l">
              <a:spcBef>
                <a:spcPts val="0"/>
              </a:spcBef>
              <a:spcAft>
                <a:spcPts val="0"/>
              </a:spcAft>
              <a:buSzPts val="2200"/>
              <a:buChar char="•"/>
            </a:pPr>
            <a:r>
              <a:rPr b="1" lang="sv-SE"/>
              <a:t>E-mail me if you want to be assigned to a team.</a:t>
            </a:r>
            <a:endParaRPr b="1"/>
          </a:p>
          <a:p>
            <a:pPr indent="-393700" lvl="0" marL="457200" rtl="0" algn="l">
              <a:spcBef>
                <a:spcPts val="0"/>
              </a:spcBef>
              <a:spcAft>
                <a:spcPts val="0"/>
              </a:spcAft>
              <a:buSzPts val="2600"/>
              <a:buChar char="•"/>
            </a:pPr>
            <a:r>
              <a:rPr lang="sv-SE"/>
              <a:t>Three written assignments.</a:t>
            </a:r>
            <a:endParaRPr/>
          </a:p>
          <a:p>
            <a:pPr indent="-368300" lvl="1" marL="914400" rtl="0" algn="l">
              <a:spcBef>
                <a:spcPts val="0"/>
              </a:spcBef>
              <a:spcAft>
                <a:spcPts val="0"/>
              </a:spcAft>
              <a:buSzPts val="2200"/>
              <a:buChar char="•"/>
            </a:pPr>
            <a:r>
              <a:rPr lang="sv-SE"/>
              <a:t>Equally weighted. </a:t>
            </a:r>
            <a:endParaRPr/>
          </a:p>
          <a:p>
            <a:pPr indent="-368300" lvl="1" marL="914400" rtl="0" algn="l">
              <a:spcBef>
                <a:spcPts val="0"/>
              </a:spcBef>
              <a:spcAft>
                <a:spcPts val="0"/>
              </a:spcAft>
              <a:buSzPts val="2200"/>
              <a:buChar char="•"/>
            </a:pPr>
            <a:r>
              <a:rPr lang="sv-SE"/>
              <a:t>Final grade is average of three assignment grades.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85" name="Google Shape;85;p1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86" name="Google Shape;86;p1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7" name="Google Shape;87;p1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88" name="Google Shape;88;p1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syllabus</a:t>
            </a:r>
            <a:endParaRPr sz="1800"/>
          </a:p>
          <a:p>
            <a:pPr indent="-342900" lvl="0" marL="457200" rtl="0" algn="l">
              <a:spcBef>
                <a:spcPts val="1000"/>
              </a:spcBef>
              <a:spcAft>
                <a:spcPts val="0"/>
              </a:spcAft>
              <a:buSzPts val="1800"/>
              <a:buChar char="●"/>
            </a:pPr>
            <a:r>
              <a:rPr lang="sv-SE" sz="1800"/>
              <a:t>Clarify course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2" name="Google Shape;23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33" name="Google Shape;233;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0"/>
              </a:spcBef>
              <a:spcAft>
                <a:spcPts val="0"/>
              </a:spcAft>
              <a:buSzPts val="2200"/>
              <a:buChar char="•"/>
            </a:pPr>
            <a:r>
              <a:rPr lang="sv-SE"/>
              <a:t>May be used to adjust individual assignment grades.</a:t>
            </a:r>
            <a:endParaRPr/>
          </a:p>
          <a:p>
            <a:pPr indent="-368300" lvl="1" marL="914400" rtl="0" algn="l">
              <a:spcBef>
                <a:spcPts val="0"/>
              </a:spcBef>
              <a:spcAft>
                <a:spcPts val="0"/>
              </a:spcAft>
              <a:buSzPts val="2200"/>
              <a:buChar char="•"/>
            </a:pPr>
            <a:r>
              <a:rPr b="1" lang="sv-SE"/>
              <a:t>AKA: don’t slack off!</a:t>
            </a:r>
            <a:endParaRPr b="1"/>
          </a:p>
          <a:p>
            <a:pPr indent="-393700" lvl="0" marL="457200" rtl="0" algn="l">
              <a:spcBef>
                <a:spcPts val="0"/>
              </a:spcBef>
              <a:spcAft>
                <a:spcPts val="0"/>
              </a:spcAft>
              <a:buSzPts val="2600"/>
              <a:buChar char="•"/>
            </a:pPr>
            <a:r>
              <a:rPr lang="sv-SE"/>
              <a:t>Late assignments, -20% per day, 0% after two days</a:t>
            </a:r>
            <a:endParaRPr/>
          </a:p>
          <a:p>
            <a:pPr indent="-393700" lvl="0" marL="457200" rtl="0" algn="l">
              <a:spcBef>
                <a:spcPts val="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0" name="Google Shape;24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41" name="Google Shape;241;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Assignments: Pass (G), Fail (U)</a:t>
            </a:r>
            <a:endParaRPr/>
          </a:p>
          <a:p>
            <a:pPr indent="-393700" lvl="0" marL="457200" rtl="0" algn="l">
              <a:spcBef>
                <a:spcPts val="0"/>
              </a:spcBef>
              <a:spcAft>
                <a:spcPts val="0"/>
              </a:spcAft>
              <a:buSzPts val="2600"/>
              <a:buChar char="•"/>
            </a:pPr>
            <a:r>
              <a:rPr lang="sv-SE"/>
              <a:t>Exam: Pass w/ Distinction (VG), Pass (G), Fail (U)</a:t>
            </a:r>
            <a:endParaRPr/>
          </a:p>
        </p:txBody>
      </p:sp>
      <p:pic>
        <p:nvPicPr>
          <p:cNvPr id="242" name="Google Shape;242;p34"/>
          <p:cNvPicPr preferRelativeResize="0"/>
          <p:nvPr/>
        </p:nvPicPr>
        <p:blipFill>
          <a:blip r:embed="rId3">
            <a:alphaModFix/>
          </a:blip>
          <a:stretch>
            <a:fillRect/>
          </a:stretch>
        </p:blipFill>
        <p:spPr>
          <a:xfrm>
            <a:off x="857475" y="2167350"/>
            <a:ext cx="3257325" cy="271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48" name="Google Shape;248;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class can be time consuming.</a:t>
            </a:r>
            <a:endParaRPr/>
          </a:p>
          <a:p>
            <a:pPr indent="-381000" lvl="0" marL="457200" rtl="0" algn="l">
              <a:spcBef>
                <a:spcPts val="1000"/>
              </a:spcBef>
              <a:spcAft>
                <a:spcPts val="0"/>
              </a:spcAft>
              <a:buSzPts val="2400"/>
              <a:buChar char="•"/>
            </a:pPr>
            <a:r>
              <a:rPr lang="sv-SE" sz="2400"/>
              <a:t>Understanding the material takes time.</a:t>
            </a:r>
            <a:endParaRPr sz="2400"/>
          </a:p>
          <a:p>
            <a:pPr indent="-381000" lvl="0" marL="457200" rtl="0" algn="l">
              <a:spcBef>
                <a:spcPts val="0"/>
              </a:spcBef>
              <a:spcAft>
                <a:spcPts val="0"/>
              </a:spcAft>
              <a:buSzPts val="2400"/>
              <a:buChar char="•"/>
            </a:pPr>
            <a:r>
              <a:rPr lang="sv-SE" sz="2400"/>
              <a:t>Project work requires team coordination.</a:t>
            </a:r>
            <a:endParaRPr sz="2400"/>
          </a:p>
          <a:p>
            <a:pPr indent="0" lvl="0" marL="0" rtl="0" algn="l">
              <a:spcBef>
                <a:spcPts val="1000"/>
              </a:spcBef>
              <a:spcAft>
                <a:spcPts val="0"/>
              </a:spcAft>
              <a:buNone/>
            </a:pPr>
            <a:r>
              <a:rPr lang="sv-SE"/>
              <a:t>Do not underestimate the project work.</a:t>
            </a:r>
            <a:endParaRPr/>
          </a:p>
          <a:p>
            <a:pPr indent="-381000" lvl="0" marL="457200" rtl="0" algn="l">
              <a:spcBef>
                <a:spcPts val="1000"/>
              </a:spcBef>
              <a:spcAft>
                <a:spcPts val="0"/>
              </a:spcAft>
              <a:buSzPts val="2400"/>
              <a:buChar char="•"/>
            </a:pPr>
            <a:r>
              <a:rPr lang="sv-SE" sz="2400"/>
              <a:t>Good engineering is hard.</a:t>
            </a:r>
            <a:endParaRPr sz="2400"/>
          </a:p>
          <a:p>
            <a:pPr indent="-381000" lvl="0" marL="457200" rtl="0" algn="l">
              <a:spcBef>
                <a:spcPts val="0"/>
              </a:spcBef>
              <a:spcAft>
                <a:spcPts val="0"/>
              </a:spcAft>
              <a:buSzPts val="2400"/>
              <a:buChar char="•"/>
            </a:pPr>
            <a:r>
              <a:rPr lang="sv-SE" sz="2400"/>
              <a:t>Planning and scheduling your time is essential.</a:t>
            </a:r>
            <a:endParaRPr sz="2400"/>
          </a:p>
          <a:p>
            <a:pPr indent="-381000" lvl="0" marL="457200" rtl="0" algn="l">
              <a:spcBef>
                <a:spcPts val="0"/>
              </a:spcBef>
              <a:spcAft>
                <a:spcPts val="0"/>
              </a:spcAft>
              <a:buSzPts val="2400"/>
              <a:buChar char="•"/>
            </a:pPr>
            <a:r>
              <a:rPr lang="sv-SE" sz="2400"/>
              <a:t>Do NOT delay getting started.</a:t>
            </a:r>
            <a:endParaRPr sz="2400"/>
          </a:p>
          <a:p>
            <a:pPr indent="-381000" lvl="0" marL="457200" rtl="0" algn="l">
              <a:spcBef>
                <a:spcPts val="0"/>
              </a:spcBef>
              <a:spcAft>
                <a:spcPts val="0"/>
              </a:spcAft>
              <a:buSzPts val="2400"/>
              <a:buChar char="•"/>
            </a:pPr>
            <a:r>
              <a:rPr lang="sv-SE" sz="2400"/>
              <a:t>Appoint a team leader (and rotate the role)</a:t>
            </a:r>
            <a:endParaRPr sz="2400"/>
          </a:p>
        </p:txBody>
      </p:sp>
      <p:sp>
        <p:nvSpPr>
          <p:cNvPr id="249" name="Google Shape;24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Feedback</a:t>
            </a:r>
            <a:endParaRPr/>
          </a:p>
        </p:txBody>
      </p:sp>
      <p:sp>
        <p:nvSpPr>
          <p:cNvPr id="255" name="Google Shape;255;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800"/>
              <a:t>Problems with assignments, course questions, feedback?</a:t>
            </a:r>
            <a:endParaRPr sz="2800"/>
          </a:p>
          <a:p>
            <a:pPr indent="-381000" lvl="0" marL="457200" marR="0" rtl="0" algn="l">
              <a:lnSpc>
                <a:spcPct val="100000"/>
              </a:lnSpc>
              <a:spcBef>
                <a:spcPts val="600"/>
              </a:spcBef>
              <a:spcAft>
                <a:spcPts val="0"/>
              </a:spcAft>
              <a:buSzPts val="2400"/>
              <a:buChar char="•"/>
            </a:pPr>
            <a:r>
              <a:rPr lang="sv-SE" sz="2400"/>
              <a:t>Contact me! I like feedback!</a:t>
            </a:r>
            <a:endParaRPr sz="2400"/>
          </a:p>
          <a:p>
            <a:pPr indent="-381000" lvl="0" marL="457200" marR="0" rtl="0" algn="l">
              <a:lnSpc>
                <a:spcPct val="100000"/>
              </a:lnSpc>
              <a:spcBef>
                <a:spcPts val="0"/>
              </a:spcBef>
              <a:spcAft>
                <a:spcPts val="0"/>
              </a:spcAft>
              <a:buSzPts val="2400"/>
              <a:buChar char="•"/>
            </a:pPr>
            <a:r>
              <a:rPr lang="sv-SE" sz="2400"/>
              <a:t>Feel free to talk to course reps + TAs too.</a:t>
            </a:r>
            <a:endParaRPr sz="2400"/>
          </a:p>
          <a:p>
            <a:pPr indent="-381000" lvl="0" marL="457200" marR="0" rtl="0" algn="l">
              <a:lnSpc>
                <a:spcPct val="100000"/>
              </a:lnSpc>
              <a:spcBef>
                <a:spcPts val="0"/>
              </a:spcBef>
              <a:spcAft>
                <a:spcPts val="0"/>
              </a:spcAft>
              <a:buSzPts val="2400"/>
              <a:buChar char="•"/>
            </a:pPr>
            <a:r>
              <a:rPr lang="sv-SE" sz="2400"/>
              <a:t>I’m new here - I </a:t>
            </a:r>
            <a:r>
              <a:rPr b="1" lang="sv-SE" sz="2400"/>
              <a:t>will</a:t>
            </a:r>
            <a:r>
              <a:rPr lang="sv-SE" sz="2400"/>
              <a:t> make mistakes.</a:t>
            </a:r>
            <a:endParaRPr sz="2400"/>
          </a:p>
          <a:p>
            <a:pPr indent="0" lvl="0" marL="0" marR="0" rtl="0" algn="l">
              <a:lnSpc>
                <a:spcPct val="100000"/>
              </a:lnSpc>
              <a:spcBef>
                <a:spcPts val="600"/>
              </a:spcBef>
              <a:spcAft>
                <a:spcPts val="0"/>
              </a:spcAft>
              <a:buNone/>
            </a:pPr>
            <a:r>
              <a:rPr lang="sv-SE" sz="2400"/>
              <a:t>Contact </a:t>
            </a:r>
            <a:r>
              <a:rPr lang="sv-SE" sz="2400" u="sng">
                <a:solidFill>
                  <a:schemeClr val="hlink"/>
                </a:solidFill>
                <a:hlinkClick r:id="rId3"/>
              </a:rPr>
              <a:t>student_office.cse@chalmers.se</a:t>
            </a:r>
            <a:r>
              <a:rPr lang="sv-SE" sz="2400"/>
              <a:t> for questions related to the course administration </a:t>
            </a:r>
            <a:endParaRPr sz="2400"/>
          </a:p>
          <a:p>
            <a:pPr indent="-381000" lvl="0" marL="457200" marR="0" rtl="0" algn="l">
              <a:lnSpc>
                <a:spcPct val="100000"/>
              </a:lnSpc>
              <a:spcBef>
                <a:spcPts val="600"/>
              </a:spcBef>
              <a:spcAft>
                <a:spcPts val="0"/>
              </a:spcAft>
              <a:buSzPts val="2400"/>
              <a:buChar char="•"/>
            </a:pPr>
            <a:r>
              <a:rPr lang="sv-SE" sz="2400"/>
              <a:t>registration, signup, grades in LADOK.</a:t>
            </a:r>
            <a:endParaRPr sz="2400"/>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t/>
            </a:r>
            <a:endParaRPr sz="2800"/>
          </a:p>
        </p:txBody>
      </p:sp>
      <p:sp>
        <p:nvSpPr>
          <p:cNvPr id="256" name="Google Shape;256;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62" name="Google Shape;262;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a:t>
            </a:r>
            <a:r>
              <a:rPr lang="sv-SE" sz="1800">
                <a:highlight>
                  <a:srgbClr val="FFFFFF"/>
                </a:highlight>
              </a:rPr>
              <a:t>omework and programs you submit for this class must be entirely your own. If this is not absolutely clear, then contact me. Any other collaboration of any type on any assignment is not permitted. It is your responsibility to protect your work from unauthorized access.</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All students are expected to behave as scholars at a leading institute of technology. Arrive on time, don’t talk during lecture, don’t leave before the end of lecture. Disruptive students will be warned and dismissed.</a:t>
            </a:r>
            <a:endParaRPr sz="1800"/>
          </a:p>
        </p:txBody>
      </p:sp>
      <p:sp>
        <p:nvSpPr>
          <p:cNvPr id="263" name="Google Shape;26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69" name="Google Shape;269;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respectfully work with all other students, regardless of gender, race, sexuality, religion, etc. There is a zero-tolerance policy for any student that discriminates against other students.</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that may affect their ability to participate in course activities or to meet course requirements. Students with disabilities should contact their instructor early in the semester to discuss their individual needs. </a:t>
            </a:r>
            <a:endParaRPr sz="1800"/>
          </a:p>
          <a:p>
            <a:pPr indent="0" lvl="0" marL="0" rtl="0" algn="l">
              <a:lnSpc>
                <a:spcPct val="115000"/>
              </a:lnSpc>
              <a:spcBef>
                <a:spcPts val="0"/>
              </a:spcBef>
              <a:spcAft>
                <a:spcPts val="0"/>
              </a:spcAft>
              <a:buNone/>
            </a:pPr>
            <a:r>
              <a:t/>
            </a:r>
            <a:endParaRPr sz="1100"/>
          </a:p>
        </p:txBody>
      </p:sp>
      <p:sp>
        <p:nvSpPr>
          <p:cNvPr id="270" name="Google Shape;270;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77" name="Google Shape;277;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84" name="Google Shape;284;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1" name="Google Shape;29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292" name="Google Shape;292;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0"/>
              </a:spcBef>
              <a:spcAft>
                <a:spcPts val="0"/>
              </a:spcAft>
              <a:buSzPts val="2600"/>
              <a:buChar char="•"/>
            </a:pPr>
            <a:r>
              <a:rPr lang="sv-SE"/>
              <a:t>We release </a:t>
            </a:r>
            <a:r>
              <a:rPr b="1" lang="sv-SE"/>
              <a:t>when we have finished testing…</a:t>
            </a:r>
            <a:endParaRPr b="1"/>
          </a:p>
          <a:p>
            <a:pPr indent="-393700" lvl="0" marL="457200" rtl="0" algn="l">
              <a:spcBef>
                <a:spcPts val="0"/>
              </a:spcBef>
              <a:spcAft>
                <a:spcPts val="0"/>
              </a:spcAft>
              <a:buSzPts val="2600"/>
              <a:buChar char="•"/>
            </a:pPr>
            <a:r>
              <a:rPr lang="sv-SE"/>
              <a:t>We release </a:t>
            </a:r>
            <a:r>
              <a:rPr b="1" lang="sv-SE"/>
              <a:t>when quality is high...</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9" name="Google Shape;29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00" name="Google Shape;30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t>high-quality</a:t>
            </a:r>
            <a:r>
              <a:rPr lang="sv-SE"/>
              <a:t> software.</a:t>
            </a:r>
            <a:endParaRPr/>
          </a:p>
          <a:p>
            <a:pPr indent="-393700" lvl="0" marL="457200" rtl="0" algn="l">
              <a:spcBef>
                <a:spcPts val="0"/>
              </a:spcBef>
              <a:spcAft>
                <a:spcPts val="0"/>
              </a:spcAft>
              <a:buSzPts val="2600"/>
              <a:buChar char="•"/>
            </a:pPr>
            <a:r>
              <a:rPr lang="sv-SE"/>
              <a:t>We don’t all agree on the definition of quality.</a:t>
            </a:r>
            <a:endParaRPr/>
          </a:p>
          <a:p>
            <a:pPr indent="-393700" lvl="0" marL="457200" rtl="0" algn="l">
              <a:spcBef>
                <a:spcPts val="0"/>
              </a:spcBef>
              <a:spcAft>
                <a:spcPts val="0"/>
              </a:spcAft>
              <a:buSzPts val="2600"/>
              <a:buChar char="•"/>
            </a:pPr>
            <a:r>
              <a:rPr lang="sv-SE"/>
              <a:t>Quality encompasses both </a:t>
            </a:r>
            <a:r>
              <a:rPr b="1" lang="sv-SE"/>
              <a:t>what</a:t>
            </a:r>
            <a:r>
              <a:rPr lang="sv-SE"/>
              <a:t> the system does and </a:t>
            </a:r>
            <a:r>
              <a:rPr b="1" lang="sv-SE"/>
              <a:t>how</a:t>
            </a:r>
            <a:r>
              <a:rPr lang="sv-SE"/>
              <a:t> it does it.</a:t>
            </a:r>
            <a:endParaRPr/>
          </a:p>
          <a:p>
            <a:pPr indent="-368300" lvl="1" marL="914400" rtl="0" algn="l">
              <a:spcBef>
                <a:spcPts val="0"/>
              </a:spcBef>
              <a:spcAft>
                <a:spcPts val="0"/>
              </a:spcAft>
              <a:buSzPts val="2200"/>
              <a:buChar char="•"/>
            </a:pPr>
            <a:r>
              <a:rPr lang="sv-SE"/>
              <a:t>How </a:t>
            </a:r>
            <a:r>
              <a:rPr i="1" lang="sv-SE"/>
              <a:t>quickly</a:t>
            </a:r>
            <a:r>
              <a:rPr lang="sv-SE"/>
              <a:t> it runs.</a:t>
            </a:r>
            <a:endParaRPr/>
          </a:p>
          <a:p>
            <a:pPr indent="-368300" lvl="1" marL="914400" rtl="0" algn="l">
              <a:spcBef>
                <a:spcPts val="0"/>
              </a:spcBef>
              <a:spcAft>
                <a:spcPts val="0"/>
              </a:spcAft>
              <a:buSzPts val="2200"/>
              <a:buChar char="•"/>
            </a:pPr>
            <a:r>
              <a:rPr lang="sv-SE"/>
              <a:t>How </a:t>
            </a:r>
            <a:r>
              <a:rPr i="1" lang="sv-SE"/>
              <a:t>secure</a:t>
            </a:r>
            <a:r>
              <a:rPr lang="sv-SE"/>
              <a:t> it is.</a:t>
            </a:r>
            <a:endParaRPr/>
          </a:p>
          <a:p>
            <a:pPr indent="-368300" lvl="1" marL="914400" rtl="0" algn="l">
              <a:spcBef>
                <a:spcPts val="0"/>
              </a:spcBef>
              <a:spcAft>
                <a:spcPts val="0"/>
              </a:spcAft>
              <a:buSzPts val="2200"/>
              <a:buChar char="•"/>
            </a:pPr>
            <a:r>
              <a:rPr lang="sv-SE"/>
              <a:t>How </a:t>
            </a:r>
            <a:r>
              <a:rPr i="1" lang="sv-SE"/>
              <a:t>available </a:t>
            </a:r>
            <a:r>
              <a:rPr lang="sv-SE"/>
              <a:t>its services are.</a:t>
            </a:r>
            <a:endParaRPr/>
          </a:p>
          <a:p>
            <a:pPr indent="-368300" lvl="1" marL="914400" rtl="0" algn="l">
              <a:spcBef>
                <a:spcPts val="0"/>
              </a:spcBef>
              <a:spcAft>
                <a:spcPts val="0"/>
              </a:spcAft>
              <a:buSzPts val="2200"/>
              <a:buChar char="•"/>
            </a:pPr>
            <a:r>
              <a:rPr lang="sv-SE"/>
              <a:t>How easy it is to </a:t>
            </a:r>
            <a:r>
              <a:rPr i="1" lang="sv-SE"/>
              <a:t>modify</a:t>
            </a:r>
            <a:r>
              <a:rPr lang="sv-SE"/>
              <a:t>.</a:t>
            </a:r>
            <a:endParaRPr/>
          </a:p>
          <a:p>
            <a:pPr indent="-393700" lvl="0" marL="457200" rtl="0" algn="l">
              <a:spcBef>
                <a:spcPts val="0"/>
              </a:spcBef>
              <a:spcAft>
                <a:spcPts val="0"/>
              </a:spcAft>
              <a:buSzPts val="2600"/>
              <a:buChar char="•"/>
            </a:pPr>
            <a:r>
              <a:rPr lang="sv-SE"/>
              <a:t>Quality is hard to measure and assess objectively.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7" name="Google Shape;307;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08" name="Google Shape;308;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93700" lvl="0" marL="457200" rtl="0" algn="l">
              <a:spcBef>
                <a:spcPts val="0"/>
              </a:spcBef>
              <a:spcAft>
                <a:spcPts val="0"/>
              </a:spcAft>
              <a:buSzPts val="2600"/>
              <a:buChar char="•"/>
            </a:pPr>
            <a:r>
              <a:rPr lang="sv-SE"/>
              <a:t>Developers must prioritize quality attributes and design a system that meets chosen thresholds.</a:t>
            </a:r>
            <a:endParaRPr/>
          </a:p>
          <a:p>
            <a:pPr indent="-393700" lvl="0" marL="457200" rtl="0" algn="l">
              <a:spcBef>
                <a:spcPts val="0"/>
              </a:spcBef>
              <a:spcAft>
                <a:spcPts val="0"/>
              </a:spcAft>
              <a:buSzPts val="2600"/>
              <a:buChar char="•"/>
            </a:pPr>
            <a:r>
              <a:rPr lang="sv-SE"/>
              <a:t>Most relevant for this course: </a:t>
            </a:r>
            <a:r>
              <a:rPr b="1" lang="sv-SE"/>
              <a:t>dependability</a:t>
            </a:r>
            <a:endParaRPr/>
          </a:p>
          <a:p>
            <a:pPr indent="-368300" lvl="1" marL="914400" rtl="0" algn="l">
              <a:spcBef>
                <a:spcPts val="0"/>
              </a:spcBef>
              <a:spcAft>
                <a:spcPts val="0"/>
              </a:spcAft>
              <a:buSzPts val="2200"/>
              <a:buChar char="•"/>
            </a:pPr>
            <a:r>
              <a:rPr lang="sv-SE"/>
              <a:t>The ability of the system to </a:t>
            </a:r>
            <a:r>
              <a:rPr i="1" lang="sv-SE"/>
              <a:t>consistently</a:t>
            </a:r>
            <a:r>
              <a:rPr lang="sv-SE"/>
              <a:t> offer correct 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14" name="Google Shape;31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Performance</a:t>
            </a:r>
            <a:endParaRPr/>
          </a:p>
          <a:p>
            <a:pPr indent="-368300" lvl="1" marL="914400" marR="0" rtl="0" algn="l">
              <a:lnSpc>
                <a:spcPct val="100000"/>
              </a:lnSpc>
              <a:spcBef>
                <a:spcPts val="0"/>
              </a:spcBef>
              <a:spcAft>
                <a:spcPts val="0"/>
              </a:spcAft>
              <a:buSzPts val="2200"/>
              <a:buChar char="•"/>
            </a:pPr>
            <a:r>
              <a:rPr lang="sv-SE"/>
              <a:t>The ability of a system to meet timing requirements. When events occur, the system must respond quickly.</a:t>
            </a:r>
            <a:endParaRPr/>
          </a:p>
          <a:p>
            <a:pPr indent="-393700" lvl="0" marL="457200" marR="0" rtl="0" algn="l">
              <a:lnSpc>
                <a:spcPct val="100000"/>
              </a:lnSpc>
              <a:spcBef>
                <a:spcPts val="0"/>
              </a:spcBef>
              <a:spcAft>
                <a:spcPts val="0"/>
              </a:spcAft>
              <a:buSzPts val="2600"/>
              <a:buChar char="•"/>
            </a:pPr>
            <a:r>
              <a:rPr lang="sv-SE"/>
              <a:t>Security</a:t>
            </a:r>
            <a:endParaRPr/>
          </a:p>
          <a:p>
            <a:pPr indent="-368300" lvl="1" marL="914400" marR="0" rtl="0" algn="l">
              <a:lnSpc>
                <a:spcPct val="100000"/>
              </a:lnSpc>
              <a:spcBef>
                <a:spcPts val="0"/>
              </a:spcBef>
              <a:spcAft>
                <a:spcPts val="0"/>
              </a:spcAft>
              <a:buSzPts val="2200"/>
              <a:buChar char="•"/>
            </a:pPr>
            <a:r>
              <a:rPr lang="sv-SE"/>
              <a:t>The ability of a system to protect information from unauthorized access while providing service to authorized users.</a:t>
            </a:r>
            <a:endParaRPr/>
          </a:p>
          <a:p>
            <a:pPr indent="-393700" lvl="0" marL="457200" rtl="0" algn="l">
              <a:lnSpc>
                <a:spcPct val="100000"/>
              </a:lnSpc>
              <a:spcBef>
                <a:spcPts val="0"/>
              </a:spcBef>
              <a:spcAft>
                <a:spcPts val="0"/>
              </a:spcAft>
              <a:buSzPts val="2600"/>
              <a:buChar char="•"/>
            </a:pPr>
            <a:r>
              <a:rPr lang="sv-SE"/>
              <a:t>Scalability</a:t>
            </a:r>
            <a:endParaRPr/>
          </a:p>
          <a:p>
            <a:pPr indent="-368300" lvl="1" marL="914400" rtl="0" algn="l">
              <a:lnSpc>
                <a:spcPct val="100000"/>
              </a:lnSpc>
              <a:spcBef>
                <a:spcPts val="0"/>
              </a:spcBef>
              <a:spcAft>
                <a:spcPts val="0"/>
              </a:spcAft>
              <a:buSzPts val="2200"/>
              <a:buChar char="•"/>
            </a:pPr>
            <a:r>
              <a:rPr lang="sv-SE"/>
              <a:t>The ability to “grow” the system to process an increasing number of concurrent requests.</a:t>
            </a:r>
            <a:endParaRPr/>
          </a:p>
        </p:txBody>
      </p:sp>
      <p:sp>
        <p:nvSpPr>
          <p:cNvPr id="315" name="Google Shape;31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1" name="Google Shape;321;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dk1"/>
              </a:buClr>
              <a:buSzPts val="2600"/>
              <a:buFont typeface="Arial"/>
              <a:buChar char="•"/>
            </a:pPr>
            <a:r>
              <a:rPr lang="sv-SE"/>
              <a:t>Availability</a:t>
            </a:r>
            <a:endParaRPr/>
          </a:p>
          <a:p>
            <a:pPr indent="-368300" lvl="1" marL="914400" marR="0" rtl="0" algn="l">
              <a:lnSpc>
                <a:spcPct val="100000"/>
              </a:lnSpc>
              <a:spcBef>
                <a:spcPts val="0"/>
              </a:spcBef>
              <a:spcAft>
                <a:spcPts val="0"/>
              </a:spcAft>
              <a:buSzPts val="2200"/>
              <a:buChar char="•"/>
            </a:pPr>
            <a:r>
              <a:rPr lang="sv-SE"/>
              <a:t>The ability to carry out a task when needed, to minimize “downtime”, and to recover from failures.</a:t>
            </a:r>
            <a:endParaRPr/>
          </a:p>
          <a:p>
            <a:pPr indent="-393700" lvl="0" marL="457200" marR="0" rtl="0" algn="l">
              <a:lnSpc>
                <a:spcPct val="100000"/>
              </a:lnSpc>
              <a:spcBef>
                <a:spcPts val="0"/>
              </a:spcBef>
              <a:spcAft>
                <a:spcPts val="0"/>
              </a:spcAft>
              <a:buSzPts val="2600"/>
              <a:buChar char="•"/>
            </a:pPr>
            <a:r>
              <a:rPr lang="sv-SE"/>
              <a:t>Modifiability</a:t>
            </a:r>
            <a:endParaRPr/>
          </a:p>
          <a:p>
            <a:pPr indent="-368300" lvl="1" marL="914400" marR="0" rtl="0" algn="l">
              <a:lnSpc>
                <a:spcPct val="100000"/>
              </a:lnSpc>
              <a:spcBef>
                <a:spcPts val="0"/>
              </a:spcBef>
              <a:spcAft>
                <a:spcPts val="0"/>
              </a:spcAft>
              <a:buSzPts val="2200"/>
              <a:buChar char="•"/>
            </a:pPr>
            <a:r>
              <a:rPr lang="sv-SE"/>
              <a:t>The ability to enhance software by fixing issues, adding features, and adapting to new environments. </a:t>
            </a:r>
            <a:endParaRPr/>
          </a:p>
          <a:p>
            <a:pPr indent="-393700" lvl="0" marL="457200" marR="0" rtl="0" algn="l">
              <a:lnSpc>
                <a:spcPct val="100000"/>
              </a:lnSpc>
              <a:spcBef>
                <a:spcPts val="0"/>
              </a:spcBef>
              <a:spcAft>
                <a:spcPts val="0"/>
              </a:spcAft>
              <a:buSzPts val="2600"/>
              <a:buChar char="•"/>
            </a:pPr>
            <a:r>
              <a:rPr lang="sv-SE"/>
              <a:t>Testability</a:t>
            </a:r>
            <a:endParaRPr/>
          </a:p>
          <a:p>
            <a:pPr indent="-368300" lvl="1" marL="914400" marR="0" rtl="0" algn="l">
              <a:lnSpc>
                <a:spcPct val="100000"/>
              </a:lnSpc>
              <a:spcBef>
                <a:spcPts val="0"/>
              </a:spcBef>
              <a:spcAft>
                <a:spcPts val="0"/>
              </a:spcAft>
              <a:buSzPts val="2200"/>
              <a:buChar char="•"/>
            </a:pPr>
            <a:r>
              <a:rPr lang="sv-SE"/>
              <a:t>The ability to easily identify faults in a system. The 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22" name="Google Shape;32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8" name="Google Shape;328;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Interoperability</a:t>
            </a:r>
            <a:endParaRPr/>
          </a:p>
          <a:p>
            <a:pPr indent="-368300" lvl="1" marL="914400" marR="0" rtl="0" algn="l">
              <a:lnSpc>
                <a:spcPct val="100000"/>
              </a:lnSpc>
              <a:spcBef>
                <a:spcPts val="0"/>
              </a:spcBef>
              <a:spcAft>
                <a:spcPts val="0"/>
              </a:spcAft>
              <a:buSzPts val="2200"/>
              <a:buChar char="•"/>
            </a:pPr>
            <a:r>
              <a:rPr lang="sv-SE"/>
              <a:t>The ability of the software to exchange information with and provide functionality to other systems.</a:t>
            </a:r>
            <a:endParaRPr/>
          </a:p>
          <a:p>
            <a:pPr indent="-393700" lvl="0" marL="457200" marR="0" rtl="0" algn="l">
              <a:lnSpc>
                <a:spcPct val="100000"/>
              </a:lnSpc>
              <a:spcBef>
                <a:spcPts val="0"/>
              </a:spcBef>
              <a:spcAft>
                <a:spcPts val="0"/>
              </a:spcAft>
              <a:buSzPts val="2600"/>
              <a:buChar char="•"/>
            </a:pPr>
            <a:r>
              <a:rPr lang="sv-SE"/>
              <a:t>Usability</a:t>
            </a:r>
            <a:endParaRPr/>
          </a:p>
          <a:p>
            <a:pPr indent="-368300" lvl="1" marL="914400" marR="0" rtl="0" algn="l">
              <a:lnSpc>
                <a:spcPct val="100000"/>
              </a:lnSpc>
              <a:spcBef>
                <a:spcPts val="0"/>
              </a:spcBef>
              <a:spcAft>
                <a:spcPts val="0"/>
              </a:spcAft>
              <a:buSzPts val="2200"/>
              <a:buChar char="•"/>
            </a:pPr>
            <a:r>
              <a:rPr lang="sv-SE"/>
              <a:t>The ability of the software to enable users to perform desired tasks and provide support to users. </a:t>
            </a:r>
            <a:endParaRPr/>
          </a:p>
          <a:p>
            <a:pPr indent="-368300" lvl="1" marL="914400" marR="0" rtl="0" algn="l">
              <a:lnSpc>
                <a:spcPct val="100000"/>
              </a:lnSpc>
              <a:spcBef>
                <a:spcPts val="0"/>
              </a:spcBef>
              <a:spcAft>
                <a:spcPts val="0"/>
              </a:spcAft>
              <a:buSzPts val="2200"/>
              <a:buChar char="•"/>
            </a:pPr>
            <a:r>
              <a:rPr lang="sv-SE"/>
              <a:t>How easy is it to use the system, learn its features, adapt the system to meet user needs, and increase confidence and satisfaction in system use?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29" name="Google Shape;32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6" name="Google Shape;336;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37" name="Google Shape;337;p47"/>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Resilience</a:t>
            </a:r>
            <a:endParaRPr/>
          </a:p>
          <a:p>
            <a:pPr indent="-393700" lvl="0" marL="457200" rtl="0" algn="l">
              <a:spcBef>
                <a:spcPts val="1000"/>
              </a:spcBef>
              <a:spcAft>
                <a:spcPts val="0"/>
              </a:spcAft>
              <a:buSzPts val="2600"/>
              <a:buChar char="●"/>
            </a:pPr>
            <a:r>
              <a:rPr lang="sv-SE"/>
              <a:t>Supportability</a:t>
            </a:r>
            <a:endParaRPr/>
          </a:p>
          <a:p>
            <a:pPr indent="-393700" lvl="0" marL="457200" rtl="0" algn="l">
              <a:spcBef>
                <a:spcPts val="1000"/>
              </a:spcBef>
              <a:spcAft>
                <a:spcPts val="0"/>
              </a:spcAft>
              <a:buSzPts val="2600"/>
              <a:buChar char="●"/>
            </a:pPr>
            <a:r>
              <a:rPr lang="sv-SE"/>
              <a:t>Portability</a:t>
            </a:r>
            <a:endParaRPr/>
          </a:p>
          <a:p>
            <a:pPr indent="-393700" lvl="0" marL="457200" rtl="0" algn="l">
              <a:spcBef>
                <a:spcPts val="1000"/>
              </a:spcBef>
              <a:spcAft>
                <a:spcPts val="0"/>
              </a:spcAft>
              <a:buSzPts val="2600"/>
              <a:buChar char="●"/>
            </a:pPr>
            <a:r>
              <a:rPr lang="sv-SE"/>
              <a:t>Development Efficiency</a:t>
            </a:r>
            <a:endParaRPr/>
          </a:p>
          <a:p>
            <a:pPr indent="-393700" lvl="0" marL="457200" rtl="0" algn="l">
              <a:spcBef>
                <a:spcPts val="1000"/>
              </a:spcBef>
              <a:spcAft>
                <a:spcPts val="0"/>
              </a:spcAft>
              <a:buSzPts val="2600"/>
              <a:buChar char="●"/>
            </a:pPr>
            <a:r>
              <a:rPr lang="sv-SE"/>
              <a:t>Time to Deliver</a:t>
            </a:r>
            <a:endParaRPr/>
          </a:p>
          <a:p>
            <a:pPr indent="-393700" lvl="0" marL="457200" rtl="0" algn="l">
              <a:spcBef>
                <a:spcPts val="1000"/>
              </a:spcBef>
              <a:spcAft>
                <a:spcPts val="0"/>
              </a:spcAft>
              <a:buSzPts val="2600"/>
              <a:buChar char="●"/>
            </a:pPr>
            <a:r>
              <a:rPr lang="sv-SE"/>
              <a:t>Tool Support</a:t>
            </a:r>
            <a:endParaRPr/>
          </a:p>
          <a:p>
            <a:pPr indent="-393700" lvl="0" marL="457200" rtl="0" algn="l">
              <a:spcBef>
                <a:spcPts val="1000"/>
              </a:spcBef>
              <a:spcAft>
                <a:spcPts val="0"/>
              </a:spcAft>
              <a:buSzPts val="2600"/>
              <a:buChar char="●"/>
            </a:pPr>
            <a:r>
              <a:rPr lang="sv-SE"/>
              <a:t>Geographic Distribution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4" name="Google Shape;344;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5" name="Google Shape;345;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often conflict. It is hard to achieve multiple qualities at once.</a:t>
            </a:r>
            <a:endParaRPr/>
          </a:p>
          <a:p>
            <a:pPr indent="-342900" lvl="1" marL="914400" rtl="0" algn="l">
              <a:spcBef>
                <a:spcPts val="0"/>
              </a:spcBef>
              <a:spcAft>
                <a:spcPts val="0"/>
              </a:spcAft>
              <a:buSzPts val="1800"/>
              <a:buChar char="•"/>
            </a:pPr>
            <a:r>
              <a:rPr lang="sv-SE" sz="1800"/>
              <a:t>Using fewer subsystems improves performance, but hurts modifiability.</a:t>
            </a:r>
            <a:endParaRPr sz="1800"/>
          </a:p>
          <a:p>
            <a:pPr indent="-342900" lvl="1" marL="914400" rtl="0" algn="l">
              <a:spcBef>
                <a:spcPts val="0"/>
              </a:spcBef>
              <a:spcAft>
                <a:spcPts val="0"/>
              </a:spcAft>
              <a:buSzPts val="1800"/>
              <a:buChar char="•"/>
            </a:pPr>
            <a:r>
              <a:rPr lang="sv-SE" sz="1800"/>
              <a:t>Introducing redundant data improves availability, but makes security more difficult.</a:t>
            </a:r>
            <a:endParaRPr sz="1800"/>
          </a:p>
          <a:p>
            <a:pPr indent="-342900" lvl="1" marL="914400" rtl="0" algn="l">
              <a:spcBef>
                <a:spcPts val="0"/>
              </a:spcBef>
              <a:spcAft>
                <a:spcPts val="0"/>
              </a:spcAft>
              <a:buSzPts val="1800"/>
              <a:buChar char="•"/>
            </a:pPr>
            <a:r>
              <a:rPr lang="sv-SE" sz="1800"/>
              <a:t>Localizing safety-related features usually introduces more communication between subsystems, degrading performance.</a:t>
            </a:r>
            <a:endParaRPr sz="1800"/>
          </a:p>
          <a:p>
            <a:pPr indent="-393700" lvl="0" marL="457200" rtl="0" algn="l">
              <a:spcBef>
                <a:spcPts val="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51" name="Google Shape;351;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800"/>
              <a:t>Software is ready for release when you can argue that it is </a:t>
            </a:r>
            <a:r>
              <a:rPr b="1" i="1" lang="sv-SE" sz="2800"/>
              <a:t>dependable</a:t>
            </a:r>
            <a:r>
              <a:rPr b="1" lang="sv-SE" sz="2800"/>
              <a:t>.</a:t>
            </a:r>
            <a:r>
              <a:rPr lang="sv-SE" sz="2800"/>
              <a:t> </a:t>
            </a:r>
            <a:endParaRPr sz="2800"/>
          </a:p>
          <a:p>
            <a:pPr indent="-406400" lvl="0" marL="457200" marR="0" rtl="0" algn="l">
              <a:lnSpc>
                <a:spcPct val="100000"/>
              </a:lnSpc>
              <a:spcBef>
                <a:spcPts val="600"/>
              </a:spcBef>
              <a:spcAft>
                <a:spcPts val="0"/>
              </a:spcAft>
              <a:buSzPts val="2800"/>
              <a:buChar char="•"/>
            </a:pPr>
            <a:r>
              <a:rPr lang="sv-SE" sz="2800"/>
              <a:t>Correct, reliable, safe, and robust.</a:t>
            </a:r>
            <a:endParaRPr sz="2800"/>
          </a:p>
          <a:p>
            <a:pPr indent="-406400" lvl="0" marL="457200" marR="0" rtl="0" algn="l">
              <a:lnSpc>
                <a:spcPct val="100000"/>
              </a:lnSpc>
              <a:spcBef>
                <a:spcPts val="0"/>
              </a:spcBef>
              <a:spcAft>
                <a:spcPts val="0"/>
              </a:spcAft>
              <a:buSzPts val="2800"/>
              <a:buChar char="•"/>
            </a:pPr>
            <a:r>
              <a:rPr lang="sv-SE" sz="2800"/>
              <a:t>The primary process of making software dependable (and providing evidence of dependability) is</a:t>
            </a:r>
            <a:r>
              <a:rPr b="1" lang="sv-SE" sz="2800"/>
              <a:t> Verification and Validation</a:t>
            </a:r>
            <a:r>
              <a:rPr lang="sv-SE" sz="2800"/>
              <a:t>.</a:t>
            </a:r>
            <a:endParaRPr sz="2800"/>
          </a:p>
          <a:p>
            <a:pPr indent="0" lvl="0" marL="0" marR="0" rtl="0" algn="l">
              <a:lnSpc>
                <a:spcPct val="100000"/>
              </a:lnSpc>
              <a:spcBef>
                <a:spcPts val="600"/>
              </a:spcBef>
              <a:spcAft>
                <a:spcPts val="0"/>
              </a:spcAft>
              <a:buNone/>
            </a:pPr>
            <a:r>
              <a:t/>
            </a:r>
            <a:endParaRPr sz="2800"/>
          </a:p>
        </p:txBody>
      </p:sp>
      <p:sp>
        <p:nvSpPr>
          <p:cNvPr id="352" name="Google Shape;352;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58" name="Google Shape;358;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Activities that must be performed to consider the software “done.”</a:t>
            </a:r>
            <a:endParaRPr sz="1100"/>
          </a:p>
          <a:p>
            <a:pPr indent="-393700" lvl="0" marL="457200" marR="0" rtl="0" algn="l">
              <a:lnSpc>
                <a:spcPct val="100000"/>
              </a:lnSpc>
              <a:spcBef>
                <a:spcPts val="600"/>
              </a:spcBef>
              <a:spcAft>
                <a:spcPts val="0"/>
              </a:spcAft>
              <a:buSzPts val="2600"/>
              <a:buChar char="•"/>
            </a:pPr>
            <a:r>
              <a:rPr b="1" lang="sv-SE"/>
              <a:t>Verification:</a:t>
            </a:r>
            <a:r>
              <a:rPr lang="sv-SE"/>
              <a:t> The process of proving that the software conforms to its specified functional and non-functional requirements.</a:t>
            </a:r>
            <a:endParaRPr/>
          </a:p>
          <a:p>
            <a:pPr indent="-393700" lvl="0" marL="457200" marR="0" rtl="0" algn="l">
              <a:lnSpc>
                <a:spcPct val="100000"/>
              </a:lnSpc>
              <a:spcBef>
                <a:spcPts val="0"/>
              </a:spcBef>
              <a:spcAft>
                <a:spcPts val="0"/>
              </a:spcAft>
              <a:buSzPts val="2600"/>
              <a:buChar char="•"/>
            </a:pPr>
            <a:r>
              <a:rPr b="1" lang="sv-SE"/>
              <a:t>Validation:</a:t>
            </a:r>
            <a:r>
              <a:rPr lang="sv-SE"/>
              <a:t> The process of proving that the software meets the customer’s true requirements, needs, and expectations.</a:t>
            </a:r>
            <a:endParaRPr/>
          </a:p>
        </p:txBody>
      </p:sp>
      <p:sp>
        <p:nvSpPr>
          <p:cNvPr id="359" name="Google Shape;35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65" name="Google Shape;365;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 inventor of the term “software engineering”, describes them as:</a:t>
            </a:r>
            <a:endParaRPr/>
          </a:p>
          <a:p>
            <a:pPr indent="0" lvl="0" marL="0" marR="0" rtl="0" algn="l">
              <a:lnSpc>
                <a:spcPct val="100000"/>
              </a:lnSpc>
              <a:spcBef>
                <a:spcPts val="600"/>
              </a:spcBef>
              <a:spcAft>
                <a:spcPts val="0"/>
              </a:spcAft>
              <a:buNone/>
            </a:pPr>
            <a:r>
              <a:t/>
            </a:r>
            <a:endParaRPr/>
          </a:p>
          <a:p>
            <a:pPr indent="-393700" lvl="0" marL="457200" rtl="0" algn="l">
              <a:spcBef>
                <a:spcPts val="1000"/>
              </a:spcBef>
              <a:spcAft>
                <a:spcPts val="0"/>
              </a:spcAft>
              <a:buSzPts val="2600"/>
              <a:buChar char="•"/>
            </a:pPr>
            <a:r>
              <a:rPr b="1" lang="sv-SE"/>
              <a:t>Verification:</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t>Validation:</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66" name="Google Shape;366;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72" name="Google Shape;372;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Is the implementation consistent with its specification?</a:t>
            </a:r>
            <a:endParaRPr/>
          </a:p>
          <a:p>
            <a:pPr indent="-368300" lvl="1" marL="914400" marR="0" rtl="0" algn="l">
              <a:lnSpc>
                <a:spcPct val="100000"/>
              </a:lnSpc>
              <a:spcBef>
                <a:spcPts val="0"/>
              </a:spcBef>
              <a:spcAft>
                <a:spcPts val="0"/>
              </a:spcAft>
              <a:buSzPts val="2200"/>
              <a:buChar char="•"/>
            </a:pPr>
            <a:r>
              <a:rPr lang="sv-SE"/>
              <a:t>“Specification” and “implementation” are roles.</a:t>
            </a:r>
            <a:endParaRPr/>
          </a:p>
          <a:p>
            <a:pPr indent="-342900" lvl="2" marL="1371600" marR="0" rtl="0" algn="l">
              <a:lnSpc>
                <a:spcPct val="100000"/>
              </a:lnSpc>
              <a:spcBef>
                <a:spcPts val="0"/>
              </a:spcBef>
              <a:spcAft>
                <a:spcPts val="0"/>
              </a:spcAft>
              <a:buSzPts val="1800"/>
              <a:buChar char="•"/>
            </a:pPr>
            <a:r>
              <a:rPr lang="sv-SE"/>
              <a:t>Source code and requirement specification.</a:t>
            </a:r>
            <a:endParaRPr/>
          </a:p>
          <a:p>
            <a:pPr indent="-342900" lvl="2" marL="1371600" marR="0" rtl="0" algn="l">
              <a:lnSpc>
                <a:spcPct val="100000"/>
              </a:lnSpc>
              <a:spcBef>
                <a:spcPts val="0"/>
              </a:spcBef>
              <a:spcAft>
                <a:spcPts val="0"/>
              </a:spcAft>
              <a:buSzPts val="1800"/>
              <a:buChar char="•"/>
            </a:pPr>
            <a:r>
              <a:rPr lang="sv-SE"/>
              <a:t>Detailed design and high-level architecture.</a:t>
            </a:r>
            <a:endParaRPr/>
          </a:p>
          <a:p>
            <a:pPr indent="-342900" lvl="2" marL="1371600" marR="0" rtl="0" algn="l">
              <a:lnSpc>
                <a:spcPct val="100000"/>
              </a:lnSpc>
              <a:spcBef>
                <a:spcPts val="0"/>
              </a:spcBef>
              <a:spcAft>
                <a:spcPts val="0"/>
              </a:spcAft>
              <a:buSzPts val="1800"/>
              <a:buChar char="•"/>
            </a:pPr>
            <a:r>
              <a:rPr lang="sv-SE"/>
              <a:t>Test oracle and requirement specification.</a:t>
            </a:r>
            <a:endParaRPr/>
          </a:p>
          <a:p>
            <a:pPr indent="-393700" lvl="0" marL="457200" marR="0" rtl="0" algn="l">
              <a:lnSpc>
                <a:spcPct val="100000"/>
              </a:lnSpc>
              <a:spcBef>
                <a:spcPts val="0"/>
              </a:spcBef>
              <a:spcAft>
                <a:spcPts val="0"/>
              </a:spcAft>
              <a:buSzPts val="2600"/>
              <a:buChar char="•"/>
            </a:pPr>
            <a:r>
              <a:rPr lang="sv-SE"/>
              <a:t>Verification is an experiment.</a:t>
            </a:r>
            <a:endParaRPr/>
          </a:p>
          <a:p>
            <a:pPr indent="-368300" lvl="1" marL="914400" marR="0" rtl="0" algn="l">
              <a:lnSpc>
                <a:spcPct val="100000"/>
              </a:lnSpc>
              <a:spcBef>
                <a:spcPts val="0"/>
              </a:spcBef>
              <a:spcAft>
                <a:spcPts val="0"/>
              </a:spcAft>
              <a:buSzPts val="2200"/>
              <a:buChar char="•"/>
            </a:pPr>
            <a:r>
              <a:rPr lang="sv-SE"/>
              <a:t>Does the software work under conditions we set?</a:t>
            </a:r>
            <a:endParaRPr/>
          </a:p>
          <a:p>
            <a:pPr indent="-368300" lvl="1" marL="914400" rtl="0" algn="l">
              <a:spcBef>
                <a:spcPts val="600"/>
              </a:spcBef>
              <a:spcAft>
                <a:spcPts val="0"/>
              </a:spcAft>
              <a:buSzPts val="2200"/>
              <a:buChar char="•"/>
            </a:pPr>
            <a:r>
              <a:rPr lang="sv-SE"/>
              <a:t>We can perform trials, evaluate the software, and provide evidence for verification.</a:t>
            </a:r>
            <a:endParaRPr/>
          </a:p>
          <a:p>
            <a:pPr indent="0" lvl="0" marL="0" rtl="0" algn="l">
              <a:spcBef>
                <a:spcPts val="600"/>
              </a:spcBef>
              <a:spcAft>
                <a:spcPts val="0"/>
              </a:spcAft>
              <a:buNone/>
            </a:pPr>
            <a:r>
              <a:t/>
            </a:r>
            <a:endParaRPr/>
          </a:p>
        </p:txBody>
      </p:sp>
      <p:sp>
        <p:nvSpPr>
          <p:cNvPr id="373" name="Google Shape;37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101" name="Google Shape;101;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102" name="Google Shape;102;p17"/>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103" name="Google Shape;103;p17"/>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104" name="Google Shape;104;p17"/>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105" name="Google Shape;10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379" name="Google Shape;379;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Does the product work in the real world?</a:t>
            </a:r>
            <a:endParaRPr/>
          </a:p>
          <a:p>
            <a:pPr indent="-368300" lvl="1" marL="914400" marR="0" rtl="0" algn="l">
              <a:lnSpc>
                <a:spcPct val="100000"/>
              </a:lnSpc>
              <a:spcBef>
                <a:spcPts val="0"/>
              </a:spcBef>
              <a:spcAft>
                <a:spcPts val="0"/>
              </a:spcAft>
              <a:buSzPts val="2200"/>
              <a:buChar char="•"/>
            </a:pPr>
            <a:r>
              <a:rPr lang="sv-SE"/>
              <a:t>Does the software fulfill the users’ actual requirements?</a:t>
            </a:r>
            <a:endParaRPr/>
          </a:p>
          <a:p>
            <a:pPr indent="-393700" lvl="0" marL="457200" marR="0" rtl="0" algn="l">
              <a:lnSpc>
                <a:spcPct val="100000"/>
              </a:lnSpc>
              <a:spcBef>
                <a:spcPts val="0"/>
              </a:spcBef>
              <a:spcAft>
                <a:spcPts val="0"/>
              </a:spcAft>
              <a:buSzPts val="2600"/>
              <a:buChar char="•"/>
            </a:pPr>
            <a:r>
              <a:rPr lang="sv-SE"/>
              <a:t>Not the same as conforming to a specification.</a:t>
            </a:r>
            <a:endParaRPr/>
          </a:p>
          <a:p>
            <a:pPr indent="-368300" lvl="1" marL="914400" marR="0" rtl="0" algn="l">
              <a:lnSpc>
                <a:spcPct val="100000"/>
              </a:lnSpc>
              <a:spcBef>
                <a:spcPts val="0"/>
              </a:spcBef>
              <a:spcAft>
                <a:spcPts val="0"/>
              </a:spcAft>
              <a:buSzPts val="2200"/>
              <a:buChar char="•"/>
            </a:pPr>
            <a:r>
              <a:rPr lang="sv-SE"/>
              <a:t>If we specify and implement all behaviors related to two buttons, we can achieve verification.</a:t>
            </a:r>
            <a:endParaRPr/>
          </a:p>
          <a:p>
            <a:pPr indent="-368300" lvl="1" marL="914400" marR="0" rtl="0" algn="l">
              <a:lnSpc>
                <a:spcPct val="100000"/>
              </a:lnSpc>
              <a:spcBef>
                <a:spcPts val="0"/>
              </a:spcBef>
              <a:spcAft>
                <a:spcPts val="0"/>
              </a:spcAft>
              <a:buSzPts val="2200"/>
              <a:buChar char="•"/>
            </a:pPr>
            <a:r>
              <a:rPr lang="sv-SE"/>
              <a:t>If the user expected a third button, we have not achieved validation.</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p:txBody>
      </p:sp>
      <p:sp>
        <p:nvSpPr>
          <p:cNvPr id="380" name="Google Shape;380;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6" name="Google Shape;386;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Verification</a:t>
            </a:r>
            <a:endParaRPr/>
          </a:p>
          <a:p>
            <a:pPr indent="-368300" lvl="1" marL="914400" marR="0" rtl="0" algn="l">
              <a:lnSpc>
                <a:spcPct val="100000"/>
              </a:lnSpc>
              <a:spcBef>
                <a:spcPts val="0"/>
              </a:spcBef>
              <a:spcAft>
                <a:spcPts val="0"/>
              </a:spcAft>
              <a:buSzPts val="2200"/>
              <a:buChar char="•"/>
            </a:pPr>
            <a:r>
              <a:rPr lang="sv-SE"/>
              <a:t>Does the software work as intended?</a:t>
            </a:r>
            <a:endParaRPr/>
          </a:p>
          <a:p>
            <a:pPr indent="-393700" lvl="0" marL="457200" marR="0" rtl="0" algn="l">
              <a:lnSpc>
                <a:spcPct val="100000"/>
              </a:lnSpc>
              <a:spcBef>
                <a:spcPts val="0"/>
              </a:spcBef>
              <a:spcAft>
                <a:spcPts val="0"/>
              </a:spcAft>
              <a:buSzPts val="2600"/>
              <a:buChar char="•"/>
            </a:pPr>
            <a:r>
              <a:rPr lang="sv-SE"/>
              <a:t>Validation</a:t>
            </a:r>
            <a:endParaRPr/>
          </a:p>
          <a:p>
            <a:pPr indent="-368300" lvl="1" marL="914400" marR="0" rtl="0" algn="l">
              <a:lnSpc>
                <a:spcPct val="100000"/>
              </a:lnSpc>
              <a:spcBef>
                <a:spcPts val="0"/>
              </a:spcBef>
              <a:spcAft>
                <a:spcPts val="0"/>
              </a:spcAft>
              <a:buSzPts val="2200"/>
              <a:buChar char="•"/>
            </a:pPr>
            <a:r>
              <a:rPr lang="sv-SE"/>
              <a:t>Does the software meet the needs of your users?</a:t>
            </a:r>
            <a:endParaRPr/>
          </a:p>
          <a:p>
            <a:pPr indent="-368300" lvl="1" marL="914400" marR="0" rtl="0" algn="l">
              <a:lnSpc>
                <a:spcPct val="100000"/>
              </a:lnSpc>
              <a:spcBef>
                <a:spcPts val="0"/>
              </a:spcBef>
              <a:spcAft>
                <a:spcPts val="0"/>
              </a:spcAft>
              <a:buSzPts val="2200"/>
              <a:buChar char="•"/>
            </a:pPr>
            <a:r>
              <a:rPr b="1" lang="sv-SE"/>
              <a:t>This is much harder.</a:t>
            </a:r>
            <a:endParaRPr b="1"/>
          </a:p>
          <a:p>
            <a:pPr indent="0" lvl="0" marL="0" marR="0" rtl="0" algn="l">
              <a:lnSpc>
                <a:spcPct val="100000"/>
              </a:lnSpc>
              <a:spcBef>
                <a:spcPts val="600"/>
              </a:spcBef>
              <a:spcAft>
                <a:spcPts val="0"/>
              </a:spcAft>
              <a:buNone/>
            </a:pPr>
            <a:r>
              <a:rPr lang="sv-SE"/>
              <a:t>Validation shows that software is useful. Verification shows that it is dependable. Both are needed to be ready for release.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b="1"/>
          </a:p>
        </p:txBody>
      </p:sp>
      <p:sp>
        <p:nvSpPr>
          <p:cNvPr id="387" name="Google Shape;38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5"/>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 Motivation</a:t>
            </a:r>
            <a:endParaRPr/>
          </a:p>
        </p:txBody>
      </p:sp>
      <p:sp>
        <p:nvSpPr>
          <p:cNvPr id="393" name="Google Shape;393;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Both are important.</a:t>
            </a:r>
            <a:endParaRPr/>
          </a:p>
          <a:p>
            <a:pPr indent="-368300" lvl="1" marL="914400" marR="0" rtl="0" algn="l">
              <a:lnSpc>
                <a:spcPct val="100000"/>
              </a:lnSpc>
              <a:spcBef>
                <a:spcPts val="0"/>
              </a:spcBef>
              <a:spcAft>
                <a:spcPts val="0"/>
              </a:spcAft>
              <a:buSzPts val="2200"/>
              <a:buChar char="•"/>
            </a:pPr>
            <a:r>
              <a:rPr lang="sv-SE"/>
              <a:t>A well-verified system might not meet the user’s needs.</a:t>
            </a:r>
            <a:endParaRPr/>
          </a:p>
          <a:p>
            <a:pPr indent="-368300" lvl="1" marL="914400" marR="0" rtl="0" algn="l">
              <a:lnSpc>
                <a:spcPct val="100000"/>
              </a:lnSpc>
              <a:spcBef>
                <a:spcPts val="0"/>
              </a:spcBef>
              <a:spcAft>
                <a:spcPts val="0"/>
              </a:spcAft>
              <a:buSzPts val="2200"/>
              <a:buChar char="•"/>
            </a:pPr>
            <a:r>
              <a:rPr lang="sv-SE"/>
              <a:t>A system can’t meet the user’s needs unless it is well-constructed.</a:t>
            </a:r>
            <a:endParaRPr/>
          </a:p>
          <a:p>
            <a:pPr indent="-393700" lvl="0" marL="457200" marR="0" rtl="0" algn="l">
              <a:lnSpc>
                <a:spcPct val="100000"/>
              </a:lnSpc>
              <a:spcBef>
                <a:spcPts val="0"/>
              </a:spcBef>
              <a:spcAft>
                <a:spcPts val="0"/>
              </a:spcAft>
              <a:buSzPts val="2600"/>
              <a:buChar char="•"/>
            </a:pPr>
            <a:r>
              <a:rPr lang="sv-SE"/>
              <a:t>This class largely focuses on verification.</a:t>
            </a:r>
            <a:endParaRPr/>
          </a:p>
          <a:p>
            <a:pPr indent="-368300" lvl="1" marL="914400" marR="0" rtl="0" algn="l">
              <a:lnSpc>
                <a:spcPct val="100000"/>
              </a:lnSpc>
              <a:spcBef>
                <a:spcPts val="0"/>
              </a:spcBef>
              <a:spcAft>
                <a:spcPts val="0"/>
              </a:spcAft>
              <a:buSzPts val="2200"/>
              <a:buChar char="•"/>
            </a:pPr>
            <a:r>
              <a:rPr lang="sv-SE"/>
              <a:t>How can we ensure that the software we build is dependable. </a:t>
            </a:r>
            <a:endParaRPr/>
          </a:p>
          <a:p>
            <a:pPr indent="-368300" lvl="1" marL="914400" marR="0" rtl="0" algn="l">
              <a:lnSpc>
                <a:spcPct val="100000"/>
              </a:lnSpc>
              <a:spcBef>
                <a:spcPts val="0"/>
              </a:spcBef>
              <a:spcAft>
                <a:spcPts val="0"/>
              </a:spcAft>
              <a:buSzPts val="2200"/>
              <a:buChar char="•"/>
            </a:pPr>
            <a:r>
              <a:rPr lang="sv-SE"/>
              <a:t>Testing is the primary activity of verification, and our main focus in this class.</a:t>
            </a:r>
            <a:endParaRPr/>
          </a:p>
        </p:txBody>
      </p:sp>
      <p:sp>
        <p:nvSpPr>
          <p:cNvPr id="394" name="Google Shape;39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400" name="Google Shape;400;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600"/>
              <a:t>The goal of V&amp;V is to establish confidence that the system is “fit for purpose.” </a:t>
            </a:r>
            <a:endParaRPr sz="2600"/>
          </a:p>
          <a:p>
            <a:pPr indent="0" lvl="0" marL="0" marR="0" rtl="0" algn="l">
              <a:lnSpc>
                <a:spcPct val="100000"/>
              </a:lnSpc>
              <a:spcBef>
                <a:spcPts val="600"/>
              </a:spcBef>
              <a:spcAft>
                <a:spcPts val="0"/>
              </a:spcAft>
              <a:buNone/>
            </a:pPr>
            <a:r>
              <a:rPr lang="sv-SE" sz="2600"/>
              <a:t>How confident do you need to be? Depends on:</a:t>
            </a:r>
            <a:endParaRPr sz="2600"/>
          </a:p>
          <a:p>
            <a:pPr indent="-342900" lvl="0" marL="457200" marR="0" rtl="0" algn="l">
              <a:lnSpc>
                <a:spcPct val="100000"/>
              </a:lnSpc>
              <a:spcBef>
                <a:spcPts val="600"/>
              </a:spcBef>
              <a:spcAft>
                <a:spcPts val="0"/>
              </a:spcAft>
              <a:buSzPts val="1800"/>
              <a:buChar char="•"/>
            </a:pPr>
            <a:r>
              <a:rPr b="1" lang="sv-SE" sz="1800"/>
              <a:t>Software Purpose: </a:t>
            </a:r>
            <a:r>
              <a:rPr lang="sv-SE" sz="1800"/>
              <a:t>The more critical the software, the more important that it is reliable.</a:t>
            </a:r>
            <a:endParaRPr sz="1800"/>
          </a:p>
          <a:p>
            <a:pPr indent="-342900" lvl="0" marL="457200" marR="0" rtl="0" algn="l">
              <a:lnSpc>
                <a:spcPct val="100000"/>
              </a:lnSpc>
              <a:spcBef>
                <a:spcPts val="0"/>
              </a:spcBef>
              <a:spcAft>
                <a:spcPts val="0"/>
              </a:spcAft>
              <a:buSzPts val="1800"/>
              <a:buChar char="•"/>
            </a:pPr>
            <a:r>
              <a:rPr b="1" lang="sv-SE" sz="1800"/>
              <a:t>User Expectations:</a:t>
            </a:r>
            <a:r>
              <a:rPr lang="sv-SE" sz="1800"/>
              <a:t> When a new system is installed, how willing are users to tolerate bugs because benefits outweigh cost of failure recovery.</a:t>
            </a:r>
            <a:endParaRPr sz="1800"/>
          </a:p>
          <a:p>
            <a:pPr indent="-342900" lvl="0" marL="457200" marR="0" rtl="0" algn="l">
              <a:lnSpc>
                <a:spcPct val="100000"/>
              </a:lnSpc>
              <a:spcBef>
                <a:spcPts val="0"/>
              </a:spcBef>
              <a:spcAft>
                <a:spcPts val="0"/>
              </a:spcAft>
              <a:buSzPts val="1800"/>
              <a:buChar char="•"/>
            </a:pPr>
            <a:r>
              <a:rPr b="1" lang="sv-SE" sz="1800"/>
              <a:t>Marketing Environment:</a:t>
            </a:r>
            <a:r>
              <a:rPr lang="sv-SE" sz="1800"/>
              <a:t> Must take into account competing products - features and cost - and speed to market.</a:t>
            </a:r>
            <a:endParaRPr sz="1800"/>
          </a:p>
        </p:txBody>
      </p:sp>
      <p:sp>
        <p:nvSpPr>
          <p:cNvPr id="401" name="Google Shape;401;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07" name="Google Shape;407;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AutoNum type="arabicPeriod"/>
            </a:pPr>
            <a:r>
              <a:rPr lang="sv-SE" sz="2400"/>
              <a:t>When do verification and validation start? When are they complete?</a:t>
            </a:r>
            <a:endParaRPr sz="2400"/>
          </a:p>
          <a:p>
            <a:pPr indent="-381000" lvl="0" marL="457200" marR="0" rtl="0" algn="l">
              <a:lnSpc>
                <a:spcPct val="100000"/>
              </a:lnSpc>
              <a:spcBef>
                <a:spcPts val="0"/>
              </a:spcBef>
              <a:spcAft>
                <a:spcPts val="0"/>
              </a:spcAft>
              <a:buSzPts val="2400"/>
              <a:buAutoNum type="arabicPeriod"/>
            </a:pPr>
            <a:r>
              <a:rPr lang="sv-SE" sz="2400"/>
              <a:t>What techniques should be applied to obtain acceptable quality at an acceptable cost?</a:t>
            </a:r>
            <a:endParaRPr sz="2400"/>
          </a:p>
          <a:p>
            <a:pPr indent="-381000" lvl="0" marL="457200" marR="0" rtl="0" algn="l">
              <a:lnSpc>
                <a:spcPct val="100000"/>
              </a:lnSpc>
              <a:spcBef>
                <a:spcPts val="0"/>
              </a:spcBef>
              <a:spcAft>
                <a:spcPts val="0"/>
              </a:spcAft>
              <a:buSzPts val="2400"/>
              <a:buAutoNum type="arabicPeriod"/>
            </a:pPr>
            <a:r>
              <a:rPr lang="sv-SE" sz="2400"/>
              <a:t>How can we assess readiness for release?</a:t>
            </a:r>
            <a:endParaRPr sz="2400"/>
          </a:p>
          <a:p>
            <a:pPr indent="-381000" lvl="0" marL="457200" marR="0" rtl="0" algn="l">
              <a:lnSpc>
                <a:spcPct val="100000"/>
              </a:lnSpc>
              <a:spcBef>
                <a:spcPts val="0"/>
              </a:spcBef>
              <a:spcAft>
                <a:spcPts val="0"/>
              </a:spcAft>
              <a:buSzPts val="2400"/>
              <a:buAutoNum type="arabicPeriod"/>
            </a:pPr>
            <a:r>
              <a:rPr lang="sv-SE" sz="2400"/>
              <a:t>How can we control the quality of successive releases?</a:t>
            </a:r>
            <a:endParaRPr sz="2400"/>
          </a:p>
          <a:p>
            <a:pPr indent="-381000" lvl="0" marL="457200" marR="0" rtl="0" algn="l">
              <a:lnSpc>
                <a:spcPct val="100000"/>
              </a:lnSpc>
              <a:spcBef>
                <a:spcPts val="0"/>
              </a:spcBef>
              <a:spcAft>
                <a:spcPts val="0"/>
              </a:spcAft>
              <a:buSzPts val="2400"/>
              <a:buAutoNum type="arabicPeriod"/>
            </a:pPr>
            <a:r>
              <a:rPr lang="sv-SE" sz="2400"/>
              <a:t>How can the development process be improved to make verification more effective (in cost and impact)?</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sp>
        <p:nvSpPr>
          <p:cNvPr id="408" name="Google Shape;408;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14" name="Google Shape;414;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Char char="•"/>
            </a:pPr>
            <a:r>
              <a:rPr lang="sv-SE" sz="2400"/>
              <a:t>V&amp;V starts as soon as the project starts.</a:t>
            </a:r>
            <a:endParaRPr sz="2400"/>
          </a:p>
          <a:p>
            <a:pPr indent="-381000" lvl="0" marL="457200" marR="0" rtl="0" algn="l">
              <a:lnSpc>
                <a:spcPct val="100000"/>
              </a:lnSpc>
              <a:spcBef>
                <a:spcPts val="0"/>
              </a:spcBef>
              <a:spcAft>
                <a:spcPts val="0"/>
              </a:spcAft>
              <a:buSzPts val="2400"/>
              <a:buChar char="•"/>
            </a:pPr>
            <a:r>
              <a:rPr lang="sv-SE" sz="2400"/>
              <a:t>Feasibility studies must consider quality assessment.</a:t>
            </a:r>
            <a:endParaRPr sz="2400"/>
          </a:p>
          <a:p>
            <a:pPr indent="-381000" lvl="0" marL="457200" marR="0" rtl="0" algn="l">
              <a:lnSpc>
                <a:spcPct val="100000"/>
              </a:lnSpc>
              <a:spcBef>
                <a:spcPts val="0"/>
              </a:spcBef>
              <a:spcAft>
                <a:spcPts val="0"/>
              </a:spcAft>
              <a:buSzPts val="2400"/>
              <a:buChar char="•"/>
            </a:pPr>
            <a:r>
              <a:rPr lang="sv-SE" sz="2400"/>
              <a:t>Requirement specifications can be used to derive test cases.</a:t>
            </a:r>
            <a:endParaRPr sz="2400"/>
          </a:p>
          <a:p>
            <a:pPr indent="-381000" lvl="0" marL="457200" marR="0" rtl="0" algn="l">
              <a:lnSpc>
                <a:spcPct val="100000"/>
              </a:lnSpc>
              <a:spcBef>
                <a:spcPts val="0"/>
              </a:spcBef>
              <a:spcAft>
                <a:spcPts val="0"/>
              </a:spcAft>
              <a:buSzPts val="2400"/>
              <a:buChar char="•"/>
            </a:pPr>
            <a:r>
              <a:rPr lang="sv-SE" sz="2400"/>
              <a:t>Design can be verified against requirements.</a:t>
            </a:r>
            <a:endParaRPr sz="2400"/>
          </a:p>
          <a:p>
            <a:pPr indent="-381000" lvl="0" marL="457200" marR="0" rtl="0" algn="l">
              <a:lnSpc>
                <a:spcPct val="100000"/>
              </a:lnSpc>
              <a:spcBef>
                <a:spcPts val="0"/>
              </a:spcBef>
              <a:spcAft>
                <a:spcPts val="0"/>
              </a:spcAft>
              <a:buSzPts val="2400"/>
              <a:buChar char="•"/>
            </a:pPr>
            <a:r>
              <a:rPr lang="sv-SE" sz="2400"/>
              <a:t>Code can be verified against design and requirements.</a:t>
            </a:r>
            <a:endParaRPr sz="2400"/>
          </a:p>
          <a:p>
            <a:pPr indent="-381000" lvl="0" marL="457200" rtl="0" algn="l">
              <a:spcBef>
                <a:spcPts val="1000"/>
              </a:spcBef>
              <a:spcAft>
                <a:spcPts val="0"/>
              </a:spcAft>
              <a:buSzPts val="2400"/>
              <a:buChar char="•"/>
            </a:pPr>
            <a:r>
              <a:rPr lang="sv-SE" sz="2400"/>
              <a:t>Feedback can be sought from stakeholders at any time.</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p:txBody>
      </p:sp>
      <p:sp>
        <p:nvSpPr>
          <p:cNvPr id="415" name="Google Shape;415;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Types of Verification</a:t>
            </a:r>
            <a:endParaRPr/>
          </a:p>
        </p:txBody>
      </p:sp>
      <p:sp>
        <p:nvSpPr>
          <p:cNvPr id="421" name="Google Shape;421;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Static Verification</a:t>
            </a:r>
            <a:endParaRPr/>
          </a:p>
          <a:p>
            <a:pPr indent="-393700" lvl="0" marL="457200" marR="0" rtl="0" algn="l">
              <a:lnSpc>
                <a:spcPct val="100000"/>
              </a:lnSpc>
              <a:spcBef>
                <a:spcPts val="600"/>
              </a:spcBef>
              <a:spcAft>
                <a:spcPts val="0"/>
              </a:spcAft>
              <a:buSzPts val="2600"/>
              <a:buChar char="•"/>
            </a:pPr>
            <a:r>
              <a:rPr lang="sv-SE"/>
              <a:t>Analysis of system artifacts to discover problems.</a:t>
            </a:r>
            <a:endParaRPr/>
          </a:p>
          <a:p>
            <a:pPr indent="-368300" lvl="1" marL="914400" marR="0" rtl="0" algn="l">
              <a:lnSpc>
                <a:spcPct val="100000"/>
              </a:lnSpc>
              <a:spcBef>
                <a:spcPts val="0"/>
              </a:spcBef>
              <a:spcAft>
                <a:spcPts val="0"/>
              </a:spcAft>
              <a:buSzPts val="2200"/>
              <a:buChar char="•"/>
            </a:pPr>
            <a:r>
              <a:rPr lang="sv-SE"/>
              <a:t>Proofs: Posing hypotheses and making a logical argument for their validity using specifications, system models, etc.</a:t>
            </a:r>
            <a:endParaRPr/>
          </a:p>
          <a:p>
            <a:pPr indent="-368300" lvl="1" marL="914400" marR="0" rtl="0" algn="l">
              <a:lnSpc>
                <a:spcPct val="100000"/>
              </a:lnSpc>
              <a:spcBef>
                <a:spcPts val="0"/>
              </a:spcBef>
              <a:spcAft>
                <a:spcPts val="0"/>
              </a:spcAft>
              <a:buSzPts val="2200"/>
              <a:buChar char="•"/>
            </a:pPr>
            <a:r>
              <a:rPr lang="sv-SE"/>
              <a:t>Inspections: Manual “sanity check” on artifacts (such as source code) by other people or tools, searching for issues.</a:t>
            </a:r>
            <a:endParaRPr/>
          </a:p>
        </p:txBody>
      </p:sp>
      <p:sp>
        <p:nvSpPr>
          <p:cNvPr id="422" name="Google Shape;422;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28" name="Google Shape;428;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Char char="•"/>
            </a:pPr>
            <a:r>
              <a:rPr lang="sv-SE" sz="2400"/>
              <a:t>During execution, errors can hide other errors. Hard to find all problems or trace back to a single source. </a:t>
            </a:r>
            <a:endParaRPr sz="2400"/>
          </a:p>
          <a:p>
            <a:pPr indent="-381000" lvl="1" marL="914400" marR="0" rtl="0" algn="l">
              <a:lnSpc>
                <a:spcPct val="100000"/>
              </a:lnSpc>
              <a:spcBef>
                <a:spcPts val="0"/>
              </a:spcBef>
              <a:spcAft>
                <a:spcPts val="0"/>
              </a:spcAft>
              <a:buSzPts val="2400"/>
              <a:buChar char="•"/>
            </a:pPr>
            <a:r>
              <a:rPr lang="sv-SE" sz="2400"/>
              <a:t>Inspections not impacted by program interactions.</a:t>
            </a:r>
            <a:endParaRPr sz="2400"/>
          </a:p>
          <a:p>
            <a:pPr indent="-381000" lvl="0" marL="457200" marR="0" rtl="0" algn="l">
              <a:lnSpc>
                <a:spcPct val="100000"/>
              </a:lnSpc>
              <a:spcBef>
                <a:spcPts val="0"/>
              </a:spcBef>
              <a:spcAft>
                <a:spcPts val="0"/>
              </a:spcAft>
              <a:buSzPts val="2400"/>
              <a:buChar char="•"/>
            </a:pPr>
            <a:r>
              <a:rPr lang="sv-SE" sz="2400"/>
              <a:t>Incomplete systems can be inspected without additional costs. If a program is incomplete, special code is needed to run the part that is to be tested.</a:t>
            </a:r>
            <a:endParaRPr sz="2400"/>
          </a:p>
          <a:p>
            <a:pPr indent="-381000" lvl="0" marL="457200" marR="0" rtl="0" algn="l">
              <a:lnSpc>
                <a:spcPct val="100000"/>
              </a:lnSpc>
              <a:spcBef>
                <a:spcPts val="0"/>
              </a:spcBef>
              <a:spcAft>
                <a:spcPts val="0"/>
              </a:spcAft>
              <a:buSzPts val="2400"/>
              <a:buChar char="•"/>
            </a:pPr>
            <a:r>
              <a:rPr lang="sv-SE" sz="2400"/>
              <a:t>Inspection can also assess quality attributes such as maintainability, portability, poor programming, inefficiencies, etc.</a:t>
            </a:r>
            <a:endParaRPr sz="2400"/>
          </a:p>
        </p:txBody>
      </p:sp>
      <p:sp>
        <p:nvSpPr>
          <p:cNvPr id="429" name="Google Shape;429;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35" name="Google Shape;43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Exercising and observing the system to argue that it meets the requirements.</a:t>
            </a:r>
            <a:endParaRPr/>
          </a:p>
          <a:p>
            <a:pPr indent="-368300" lvl="1" marL="914400" marR="0" rtl="0" algn="l">
              <a:lnSpc>
                <a:spcPct val="100000"/>
              </a:lnSpc>
              <a:spcBef>
                <a:spcPts val="0"/>
              </a:spcBef>
              <a:spcAft>
                <a:spcPts val="0"/>
              </a:spcAft>
              <a:buSzPts val="2200"/>
              <a:buChar char="•"/>
            </a:pPr>
            <a:r>
              <a:rPr lang="sv-SE" sz="2400"/>
              <a:t>Testing: Formulating controlled sets of input to demonstrate requirement satisfaction or find faults.</a:t>
            </a:r>
            <a:endParaRPr/>
          </a:p>
          <a:p>
            <a:pPr indent="-368300" lvl="1" marL="914400" marR="0" rtl="0" algn="l">
              <a:lnSpc>
                <a:spcPct val="100000"/>
              </a:lnSpc>
              <a:spcBef>
                <a:spcPts val="0"/>
              </a:spcBef>
              <a:spcAft>
                <a:spcPts val="0"/>
              </a:spcAft>
              <a:buSzPts val="2200"/>
              <a:buChar char="•"/>
            </a:pPr>
            <a:r>
              <a:rPr lang="sv-SE"/>
              <a:t>Fuzzing: Spamming the system with random input to locate security vulnerabilities, memory leaks, buffer overruns, etc.</a:t>
            </a:r>
            <a:endParaRPr/>
          </a:p>
          <a:p>
            <a:pPr indent="-368300" lvl="1" marL="914400" marR="0" rtl="0" algn="l">
              <a:lnSpc>
                <a:spcPct val="100000"/>
              </a:lnSpc>
              <a:spcBef>
                <a:spcPts val="0"/>
              </a:spcBef>
              <a:spcAft>
                <a:spcPts val="0"/>
              </a:spcAft>
              <a:buSzPts val="2200"/>
              <a:buChar char="•"/>
            </a:pPr>
            <a:r>
              <a:rPr lang="sv-SE"/>
              <a:t>Taint Analysis: Assigning a bad value to a variable and monitoring which system variables it corrupts and how it corrupts them.</a:t>
            </a:r>
            <a:endParaRPr/>
          </a:p>
        </p:txBody>
      </p:sp>
      <p:sp>
        <p:nvSpPr>
          <p:cNvPr id="436" name="Google Shape;43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42" name="Google Shape;442;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Static verification is not good at discovering problems that arise from runtime interaction, timing problems, or performance issues.</a:t>
            </a:r>
            <a:endParaRPr/>
          </a:p>
          <a:p>
            <a:pPr indent="-393700" lvl="0" marL="457200" marR="0" rtl="0" algn="l">
              <a:lnSpc>
                <a:spcPct val="100000"/>
              </a:lnSpc>
              <a:spcBef>
                <a:spcPts val="0"/>
              </a:spcBef>
              <a:spcAft>
                <a:spcPts val="0"/>
              </a:spcAft>
              <a:buSzPts val="2600"/>
              <a:buChar char="•"/>
            </a:pPr>
            <a:r>
              <a:rPr lang="sv-SE"/>
              <a:t>Dynamic verification is often cheaper than static - easier to automate. </a:t>
            </a:r>
            <a:endParaRPr/>
          </a:p>
          <a:p>
            <a:pPr indent="-368300" lvl="1" marL="914400" marR="0" rtl="0" algn="l">
              <a:lnSpc>
                <a:spcPct val="100000"/>
              </a:lnSpc>
              <a:spcBef>
                <a:spcPts val="0"/>
              </a:spcBef>
              <a:spcAft>
                <a:spcPts val="0"/>
              </a:spcAft>
              <a:buSzPts val="2200"/>
              <a:buChar char="•"/>
            </a:pPr>
            <a:r>
              <a:rPr lang="sv-SE"/>
              <a:t>However, it cannot prove that properties are met - cannot try all possible executions.</a:t>
            </a:r>
            <a:endParaRPr/>
          </a:p>
        </p:txBody>
      </p:sp>
      <p:sp>
        <p:nvSpPr>
          <p:cNvPr id="443" name="Google Shape;443;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11" name="Google Shape;111;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“Bugs cost the U.S. economy $60 billion annually… and testing would relieve one-third of the cost.”</a:t>
            </a:r>
            <a:endParaRPr/>
          </a:p>
          <a:p>
            <a:pPr indent="0" lvl="0" marL="0" rtl="0" algn="r">
              <a:spcBef>
                <a:spcPts val="1000"/>
              </a:spcBef>
              <a:spcAft>
                <a:spcPts val="0"/>
              </a:spcAft>
              <a:buNone/>
            </a:pPr>
            <a:r>
              <a:rPr b="1" lang="sv-SE"/>
              <a:t>- NIST</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a:t>
            </a:r>
            <a:endParaRPr/>
          </a:p>
          <a:p>
            <a:pPr indent="0" lvl="0" marL="0" rtl="0" algn="r">
              <a:spcBef>
                <a:spcPts val="1000"/>
              </a:spcBef>
              <a:spcAft>
                <a:spcPts val="0"/>
              </a:spcAft>
              <a:buClr>
                <a:schemeClr val="dk1"/>
              </a:buClr>
              <a:buSzPts val="1100"/>
              <a:buFont typeface="Arial"/>
              <a:buNone/>
            </a:pPr>
            <a:r>
              <a:rPr b="1" lang="sv-SE"/>
              <a:t>- Barry Boehm </a:t>
            </a:r>
            <a:r>
              <a:rPr b="1" lang="sv-SE" sz="1800"/>
              <a:t>(</a:t>
            </a:r>
            <a:r>
              <a:rPr b="1" lang="sv-SE" sz="1800">
                <a:solidFill>
                  <a:srgbClr val="222222"/>
                </a:solidFill>
                <a:highlight>
                  <a:srgbClr val="FFFFFF"/>
                </a:highlight>
              </a:rPr>
              <a:t>TRW Emeritus Professor, USC)</a:t>
            </a:r>
            <a:endParaRPr b="1" sz="18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12" name="Google Shape;11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 Game</a:t>
            </a:r>
            <a:endParaRPr/>
          </a:p>
        </p:txBody>
      </p:sp>
      <p:sp>
        <p:nvSpPr>
          <p:cNvPr id="449" name="Google Shape;449;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None/>
            </a:pPr>
            <a:r>
              <a:rPr lang="sv-SE"/>
              <a:t>Software engineering is the process of designing, constructing and maintaining the best software possible given the available resources.</a:t>
            </a:r>
            <a:endParaRPr/>
          </a:p>
          <a:p>
            <a:pPr indent="0" lvl="0" marL="0" rtl="0" algn="l">
              <a:spcBef>
                <a:spcPts val="1000"/>
              </a:spcBef>
              <a:spcAft>
                <a:spcPts val="0"/>
              </a:spcAft>
              <a:buClr>
                <a:srgbClr val="000000"/>
              </a:buClr>
              <a:buSzPts val="1100"/>
              <a:buNone/>
            </a:pPr>
            <a:r>
              <a:rPr lang="sv-SE"/>
              <a:t>We are always trading off between what we want, what we need, and what we've got. </a:t>
            </a:r>
            <a:endParaRPr/>
          </a:p>
          <a:p>
            <a:pPr indent="0" lvl="0" marL="0" rtl="0" algn="l">
              <a:spcBef>
                <a:spcPts val="1000"/>
              </a:spcBef>
              <a:spcAft>
                <a:spcPts val="0"/>
              </a:spcAft>
              <a:buClr>
                <a:srgbClr val="000000"/>
              </a:buClr>
              <a:buSzPts val="1100"/>
              <a:buNone/>
            </a:pPr>
            <a:r>
              <a:rPr lang="sv-SE"/>
              <a:t>As a NASA engineer put it,</a:t>
            </a:r>
            <a:endParaRPr/>
          </a:p>
          <a:p>
            <a:pPr indent="-393700" lvl="0" marL="457200" rtl="0" algn="l">
              <a:spcBef>
                <a:spcPts val="1000"/>
              </a:spcBef>
              <a:spcAft>
                <a:spcPts val="0"/>
              </a:spcAft>
              <a:buSzPts val="2600"/>
              <a:buChar char="•"/>
            </a:pPr>
            <a:r>
              <a:rPr lang="sv-SE"/>
              <a:t>“Better, faster, or cheaper - pick any two”</a:t>
            </a:r>
            <a:endParaRPr/>
          </a:p>
        </p:txBody>
      </p:sp>
      <p:sp>
        <p:nvSpPr>
          <p:cNvPr id="450" name="Google Shape;45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Role of Software Engineers</a:t>
            </a:r>
            <a:endParaRPr/>
          </a:p>
        </p:txBody>
      </p:sp>
      <p:sp>
        <p:nvSpPr>
          <p:cNvPr id="456" name="Google Shape;456;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rgbClr val="000000"/>
              </a:buClr>
              <a:buSzPts val="1100"/>
              <a:buNone/>
            </a:pPr>
            <a:r>
              <a:rPr i="1" lang="sv-SE" sz="2800"/>
              <a:t>Software engineers</a:t>
            </a:r>
            <a:r>
              <a:rPr lang="sv-SE" sz="2800"/>
              <a:t> aren’t just responsible for designing, constructing, and maintaining software. </a:t>
            </a:r>
            <a:endParaRPr sz="2800"/>
          </a:p>
          <a:p>
            <a:pPr indent="0" lvl="0" marL="0" rtl="0" algn="l">
              <a:lnSpc>
                <a:spcPct val="100000"/>
              </a:lnSpc>
              <a:spcBef>
                <a:spcPts val="1000"/>
              </a:spcBef>
              <a:spcAft>
                <a:spcPts val="0"/>
              </a:spcAft>
              <a:buClr>
                <a:srgbClr val="000000"/>
              </a:buClr>
              <a:buSzPts val="1100"/>
              <a:buNone/>
            </a:pPr>
            <a:r>
              <a:t/>
            </a:r>
            <a:endParaRPr sz="1100"/>
          </a:p>
          <a:p>
            <a:pPr indent="0" lvl="0" marL="0" rtl="0" algn="l">
              <a:lnSpc>
                <a:spcPct val="100000"/>
              </a:lnSpc>
              <a:spcBef>
                <a:spcPts val="1000"/>
              </a:spcBef>
              <a:spcAft>
                <a:spcPts val="600"/>
              </a:spcAft>
              <a:buClr>
                <a:srgbClr val="000000"/>
              </a:buClr>
              <a:buSzPts val="1100"/>
              <a:buNone/>
            </a:pPr>
            <a:r>
              <a:rPr lang="sv-SE" sz="2800"/>
              <a:t>They are the people we look to </a:t>
            </a:r>
            <a:r>
              <a:rPr b="1" i="1" lang="sv-SE" sz="2800"/>
              <a:t>plan</a:t>
            </a:r>
            <a:r>
              <a:rPr i="1" lang="sv-SE" sz="2800"/>
              <a:t>, </a:t>
            </a:r>
            <a:r>
              <a:rPr b="1" i="1" lang="sv-SE" sz="2800"/>
              <a:t>make</a:t>
            </a:r>
            <a:r>
              <a:rPr i="1" lang="sv-SE" sz="2800"/>
              <a:t>, </a:t>
            </a:r>
            <a:r>
              <a:rPr lang="sv-SE" sz="2800"/>
              <a:t>and </a:t>
            </a:r>
            <a:r>
              <a:rPr b="1" i="1" lang="sv-SE" sz="2800"/>
              <a:t>justify well-informed decisions</a:t>
            </a:r>
            <a:r>
              <a:rPr i="1" lang="sv-SE" sz="2800"/>
              <a:t> </a:t>
            </a:r>
            <a:r>
              <a:rPr lang="sv-SE" sz="2800"/>
              <a:t>about </a:t>
            </a:r>
            <a:r>
              <a:rPr b="1" i="1" lang="sv-SE" sz="2800"/>
              <a:t>trade-offs</a:t>
            </a:r>
            <a:r>
              <a:rPr i="1" lang="sv-SE" sz="2800"/>
              <a:t> </a:t>
            </a:r>
            <a:r>
              <a:rPr lang="sv-SE" sz="2800"/>
              <a:t>throughout the development process.</a:t>
            </a:r>
            <a:endParaRPr sz="2800"/>
          </a:p>
        </p:txBody>
      </p:sp>
      <p:sp>
        <p:nvSpPr>
          <p:cNvPr id="457" name="Google Shape;457;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Perfect Verification</a:t>
            </a:r>
            <a:endParaRPr/>
          </a:p>
        </p:txBody>
      </p:sp>
      <p:sp>
        <p:nvSpPr>
          <p:cNvPr id="463" name="Google Shape;463;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For physical domains, verification consists of calculating proofs of correctness. </a:t>
            </a:r>
            <a:endParaRPr/>
          </a:p>
          <a:p>
            <a:pPr indent="-393700" lvl="0" marL="457200" marR="0" rtl="0" algn="l">
              <a:lnSpc>
                <a:spcPct val="100000"/>
              </a:lnSpc>
              <a:spcBef>
                <a:spcPts val="0"/>
              </a:spcBef>
              <a:spcAft>
                <a:spcPts val="0"/>
              </a:spcAft>
              <a:buSzPts val="2600"/>
              <a:buChar char="•"/>
            </a:pPr>
            <a:r>
              <a:rPr lang="sv-SE"/>
              <a:t>Given a precise specification and a program, we should be able to do the same… Right?</a:t>
            </a:r>
            <a:endParaRPr/>
          </a:p>
          <a:p>
            <a:pPr indent="-368300" lvl="1" marL="914400" marR="0" rtl="0" algn="l">
              <a:lnSpc>
                <a:spcPct val="100000"/>
              </a:lnSpc>
              <a:spcBef>
                <a:spcPts val="0"/>
              </a:spcBef>
              <a:spcAft>
                <a:spcPts val="0"/>
              </a:spcAft>
              <a:buSzPts val="2200"/>
              <a:buChar char="•"/>
            </a:pPr>
            <a:r>
              <a:rPr lang="sv-SE"/>
              <a:t>Verification is an instance of the </a:t>
            </a:r>
            <a:r>
              <a:rPr b="1" lang="sv-SE"/>
              <a:t>halting problem</a:t>
            </a:r>
            <a:r>
              <a:rPr lang="sv-SE"/>
              <a:t>.</a:t>
            </a:r>
            <a:endParaRPr/>
          </a:p>
          <a:p>
            <a:pPr indent="-368300" lvl="1" marL="914400" marR="0" rtl="0" algn="l">
              <a:lnSpc>
                <a:spcPct val="100000"/>
              </a:lnSpc>
              <a:spcBef>
                <a:spcPts val="0"/>
              </a:spcBef>
              <a:spcAft>
                <a:spcPts val="0"/>
              </a:spcAft>
              <a:buSzPts val="2200"/>
              <a:buChar char="•"/>
            </a:pPr>
            <a:r>
              <a:rPr lang="sv-SE"/>
              <a:t>There is at least one program for which any technique cannot obtain an answer in finite time.</a:t>
            </a:r>
            <a:endParaRPr/>
          </a:p>
          <a:p>
            <a:pPr indent="-342900" lvl="2" marL="1371600" marR="0" rtl="0" algn="l">
              <a:lnSpc>
                <a:spcPct val="100000"/>
              </a:lnSpc>
              <a:spcBef>
                <a:spcPts val="0"/>
              </a:spcBef>
              <a:spcAft>
                <a:spcPts val="0"/>
              </a:spcAft>
              <a:buSzPts val="1800"/>
              <a:buChar char="•"/>
            </a:pPr>
            <a:r>
              <a:rPr lang="sv-SE"/>
              <a:t>Testing - cannot exhaustively try all inputs.</a:t>
            </a:r>
            <a:endParaRPr/>
          </a:p>
          <a:p>
            <a:pPr indent="-368300" lvl="1" marL="914400" marR="0" rtl="0" algn="l">
              <a:lnSpc>
                <a:spcPct val="100000"/>
              </a:lnSpc>
              <a:spcBef>
                <a:spcPts val="0"/>
              </a:spcBef>
              <a:spcAft>
                <a:spcPts val="0"/>
              </a:spcAft>
              <a:buSzPts val="2200"/>
              <a:buChar char="•"/>
            </a:pPr>
            <a:r>
              <a:rPr lang="sv-SE"/>
              <a:t>We must accept some degree of inaccuracy.</a:t>
            </a:r>
            <a:endParaRPr/>
          </a:p>
        </p:txBody>
      </p:sp>
      <p:sp>
        <p:nvSpPr>
          <p:cNvPr id="464" name="Google Shape;464;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Trade-Offs</a:t>
            </a:r>
            <a:endParaRPr/>
          </a:p>
        </p:txBody>
      </p:sp>
      <p:sp>
        <p:nvSpPr>
          <p:cNvPr id="470" name="Google Shape;470;p66"/>
          <p:cNvSpPr txBox="1"/>
          <p:nvPr>
            <p:ph idx="1" type="body"/>
          </p:nvPr>
        </p:nvSpPr>
        <p:spPr>
          <a:xfrm>
            <a:off x="468897" y="1282400"/>
            <a:ext cx="54432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Three dimensions of inaccuracy:</a:t>
            </a:r>
            <a:endParaRPr sz="2200"/>
          </a:p>
          <a:p>
            <a:pPr indent="-342900" lvl="0" marL="457200" marR="0" rtl="0" algn="l">
              <a:lnSpc>
                <a:spcPct val="100000"/>
              </a:lnSpc>
              <a:spcBef>
                <a:spcPts val="600"/>
              </a:spcBef>
              <a:spcAft>
                <a:spcPts val="0"/>
              </a:spcAft>
              <a:buSzPts val="1800"/>
              <a:buChar char="•"/>
            </a:pPr>
            <a:r>
              <a:rPr b="1" lang="sv-SE" sz="1800"/>
              <a:t>Pessimistic Inaccuracy</a:t>
            </a:r>
            <a:r>
              <a:rPr lang="sv-SE" sz="1800"/>
              <a:t> - not guaranteed to accept a program even if the program possesses the property. </a:t>
            </a:r>
            <a:endParaRPr sz="1800"/>
          </a:p>
          <a:p>
            <a:pPr indent="-342900" lvl="0" marL="457200" marR="0" rtl="0" algn="l">
              <a:lnSpc>
                <a:spcPct val="100000"/>
              </a:lnSpc>
              <a:spcBef>
                <a:spcPts val="0"/>
              </a:spcBef>
              <a:spcAft>
                <a:spcPts val="0"/>
              </a:spcAft>
              <a:buSzPts val="1800"/>
              <a:buChar char="•"/>
            </a:pPr>
            <a:r>
              <a:rPr b="1" lang="sv-SE" sz="1800"/>
              <a:t>Optimistic Inaccuracy</a:t>
            </a:r>
            <a:r>
              <a:rPr lang="sv-SE" sz="1800"/>
              <a:t> - may accept a program that does not possess a property. </a:t>
            </a:r>
            <a:endParaRPr sz="1800"/>
          </a:p>
          <a:p>
            <a:pPr indent="-342900" lvl="0" marL="457200" marR="0" rtl="0" algn="l">
              <a:lnSpc>
                <a:spcPct val="100000"/>
              </a:lnSpc>
              <a:spcBef>
                <a:spcPts val="0"/>
              </a:spcBef>
              <a:spcAft>
                <a:spcPts val="0"/>
              </a:spcAft>
              <a:buSzPts val="1800"/>
              <a:buChar char="•"/>
            </a:pPr>
            <a:r>
              <a:rPr b="1" lang="sv-SE" sz="1800"/>
              <a:t>Property Complexity</a:t>
            </a:r>
            <a:r>
              <a:rPr lang="sv-SE" sz="1800"/>
              <a:t> - if one property is too difficult to check, substitute one that is easier to check or constrain the types of programs checked.</a:t>
            </a:r>
            <a:endParaRPr sz="1800"/>
          </a:p>
        </p:txBody>
      </p:sp>
      <p:pic>
        <p:nvPicPr>
          <p:cNvPr descr="scan.jpg" id="471" name="Google Shape;471;p66"/>
          <p:cNvPicPr preferRelativeResize="0"/>
          <p:nvPr/>
        </p:nvPicPr>
        <p:blipFill>
          <a:blip r:embed="rId3">
            <a:alphaModFix/>
          </a:blip>
          <a:stretch>
            <a:fillRect/>
          </a:stretch>
        </p:blipFill>
        <p:spPr>
          <a:xfrm>
            <a:off x="5983950" y="1357201"/>
            <a:ext cx="3011774" cy="3330675"/>
          </a:xfrm>
          <a:prstGeom prst="rect">
            <a:avLst/>
          </a:prstGeom>
          <a:noFill/>
          <a:ln>
            <a:noFill/>
          </a:ln>
        </p:spPr>
      </p:pic>
      <p:sp>
        <p:nvSpPr>
          <p:cNvPr id="472" name="Google Shape;472;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Assessing Verification Techniques</a:t>
            </a:r>
            <a:endParaRPr/>
          </a:p>
        </p:txBody>
      </p:sp>
      <p:sp>
        <p:nvSpPr>
          <p:cNvPr id="478" name="Google Shape;478;p67"/>
          <p:cNvSpPr txBox="1"/>
          <p:nvPr>
            <p:ph idx="1" type="body"/>
          </p:nvPr>
        </p:nvSpPr>
        <p:spPr>
          <a:xfrm>
            <a:off x="468900" y="1176750"/>
            <a:ext cx="8217900" cy="35859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Safe</a:t>
            </a:r>
            <a:endParaRPr/>
          </a:p>
          <a:p>
            <a:pPr indent="-355600" lvl="1" marL="914400" marR="0" rtl="0" algn="l">
              <a:lnSpc>
                <a:spcPct val="100000"/>
              </a:lnSpc>
              <a:spcBef>
                <a:spcPts val="0"/>
              </a:spcBef>
              <a:spcAft>
                <a:spcPts val="0"/>
              </a:spcAft>
              <a:buSzPts val="2000"/>
              <a:buChar char="•"/>
            </a:pPr>
            <a:r>
              <a:rPr lang="sv-SE" sz="2000"/>
              <a:t>No optimistic inaccuracy - it only accepts programs that are correct with respect to that property.</a:t>
            </a:r>
            <a:endParaRPr sz="2000"/>
          </a:p>
          <a:p>
            <a:pPr indent="-393700" lvl="0" marL="457200" marR="0" rtl="0" algn="l">
              <a:lnSpc>
                <a:spcPct val="100000"/>
              </a:lnSpc>
              <a:spcBef>
                <a:spcPts val="0"/>
              </a:spcBef>
              <a:spcAft>
                <a:spcPts val="0"/>
              </a:spcAft>
              <a:buSzPts val="2600"/>
              <a:buChar char="•"/>
            </a:pPr>
            <a:r>
              <a:rPr lang="sv-SE"/>
              <a:t>Sound</a:t>
            </a:r>
            <a:endParaRPr/>
          </a:p>
          <a:p>
            <a:pPr indent="-355600" lvl="1" marL="914400" marR="0" rtl="0" algn="l">
              <a:lnSpc>
                <a:spcPct val="100000"/>
              </a:lnSpc>
              <a:spcBef>
                <a:spcPts val="0"/>
              </a:spcBef>
              <a:spcAft>
                <a:spcPts val="0"/>
              </a:spcAft>
              <a:buSzPts val="2000"/>
              <a:buChar char="•"/>
            </a:pPr>
            <a:r>
              <a:rPr lang="sv-SE" sz="2000"/>
              <a:t>An analysis of a program with respect to property is </a:t>
            </a:r>
            <a:r>
              <a:rPr i="1" lang="sv-SE" sz="2000"/>
              <a:t>sound</a:t>
            </a:r>
            <a:r>
              <a:rPr lang="sv-SE" sz="2000"/>
              <a:t> if the technique returns true ONLY when the program does meet the property. </a:t>
            </a:r>
            <a:endParaRPr sz="2000"/>
          </a:p>
          <a:p>
            <a:pPr indent="-355600" lvl="1" marL="914400" marR="0" rtl="0" algn="l">
              <a:lnSpc>
                <a:spcPct val="100000"/>
              </a:lnSpc>
              <a:spcBef>
                <a:spcPts val="0"/>
              </a:spcBef>
              <a:spcAft>
                <a:spcPts val="0"/>
              </a:spcAft>
              <a:buSzPts val="2000"/>
              <a:buChar char="•"/>
            </a:pPr>
            <a:r>
              <a:rPr lang="sv-SE" sz="2000"/>
              <a:t>If true = correct and the technique is </a:t>
            </a:r>
            <a:r>
              <a:rPr i="1" lang="sv-SE" sz="2000"/>
              <a:t>sound, </a:t>
            </a:r>
            <a:r>
              <a:rPr lang="sv-SE" sz="2000"/>
              <a:t>then the technique is also </a:t>
            </a:r>
            <a:r>
              <a:rPr i="1" lang="sv-SE" sz="2000"/>
              <a:t>safe</a:t>
            </a:r>
            <a:r>
              <a:rPr lang="sv-SE" sz="2000"/>
              <a:t>.</a:t>
            </a:r>
            <a:endParaRPr sz="2000"/>
          </a:p>
          <a:p>
            <a:pPr indent="-355600" lvl="1" marL="914400" marR="0" rtl="0" algn="l">
              <a:lnSpc>
                <a:spcPct val="100000"/>
              </a:lnSpc>
              <a:spcBef>
                <a:spcPts val="0"/>
              </a:spcBef>
              <a:spcAft>
                <a:spcPts val="0"/>
              </a:spcAft>
              <a:buSzPts val="2000"/>
              <a:buChar char="•"/>
            </a:pPr>
            <a:r>
              <a:rPr lang="sv-SE" sz="2000"/>
              <a:t>If true = incorrect and the technique is sound, you allow </a:t>
            </a:r>
            <a:r>
              <a:rPr i="1" lang="sv-SE" sz="2000"/>
              <a:t>optimistic</a:t>
            </a:r>
            <a:r>
              <a:rPr lang="sv-SE" sz="2000"/>
              <a:t> but disallow </a:t>
            </a:r>
            <a:r>
              <a:rPr i="1" lang="sv-SE" sz="2000"/>
              <a:t>pessimistic inaccuracy</a:t>
            </a:r>
            <a:r>
              <a:rPr lang="sv-SE" sz="2000"/>
              <a:t>.</a:t>
            </a:r>
            <a:endParaRPr sz="2000"/>
          </a:p>
        </p:txBody>
      </p:sp>
      <p:sp>
        <p:nvSpPr>
          <p:cNvPr id="479" name="Google Shape;479;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Assessing Verification Techniques</a:t>
            </a:r>
            <a:endParaRPr/>
          </a:p>
        </p:txBody>
      </p:sp>
      <p:sp>
        <p:nvSpPr>
          <p:cNvPr id="485" name="Google Shape;485;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Complete</a:t>
            </a:r>
            <a:endParaRPr/>
          </a:p>
          <a:p>
            <a:pPr indent="-381000" lvl="1" marL="914400" rtl="0" algn="l">
              <a:spcBef>
                <a:spcPts val="500"/>
              </a:spcBef>
              <a:spcAft>
                <a:spcPts val="0"/>
              </a:spcAft>
              <a:buSzPts val="2400"/>
              <a:buChar char="•"/>
            </a:pPr>
            <a:r>
              <a:rPr lang="sv-SE" sz="2400"/>
              <a:t>An analysis of a property on a program is </a:t>
            </a:r>
            <a:r>
              <a:rPr i="1" lang="sv-SE" sz="2400"/>
              <a:t>complete</a:t>
            </a:r>
            <a:r>
              <a:rPr lang="sv-SE" sz="2400"/>
              <a:t> if it always returns true when the program does satisfy the program. </a:t>
            </a:r>
            <a:endParaRPr sz="2400"/>
          </a:p>
          <a:p>
            <a:pPr indent="-381000" lvl="1" marL="914400" rtl="0" algn="l">
              <a:spcBef>
                <a:spcPts val="500"/>
              </a:spcBef>
              <a:spcAft>
                <a:spcPts val="0"/>
              </a:spcAft>
              <a:buSzPts val="2400"/>
              <a:buChar char="•"/>
            </a:pPr>
            <a:r>
              <a:rPr lang="sv-SE" sz="2400"/>
              <a:t>If true = correct, then </a:t>
            </a:r>
            <a:r>
              <a:rPr i="1" lang="sv-SE" sz="2400"/>
              <a:t>complete</a:t>
            </a:r>
            <a:r>
              <a:rPr lang="sv-SE" sz="2400"/>
              <a:t> admits only </a:t>
            </a:r>
            <a:r>
              <a:rPr i="1" lang="sv-SE" sz="2400"/>
              <a:t>optimistic inaccuracy</a:t>
            </a:r>
            <a:r>
              <a:rPr lang="sv-SE" sz="2400"/>
              <a:t>. </a:t>
            </a:r>
            <a:endParaRPr/>
          </a:p>
          <a:p>
            <a:pPr indent="-393700" lvl="0" marL="457200" marR="0" rtl="0" algn="l">
              <a:lnSpc>
                <a:spcPct val="100000"/>
              </a:lnSpc>
              <a:spcBef>
                <a:spcPts val="0"/>
              </a:spcBef>
              <a:spcAft>
                <a:spcPts val="0"/>
              </a:spcAft>
              <a:buSzPts val="2600"/>
              <a:buChar char="•"/>
            </a:pPr>
            <a:r>
              <a:rPr lang="sv-SE"/>
              <a:t>Often a trade-off between safe, sound, and complete.</a:t>
            </a:r>
            <a:endParaRPr/>
          </a:p>
        </p:txBody>
      </p:sp>
      <p:sp>
        <p:nvSpPr>
          <p:cNvPr id="486" name="Google Shape;486;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492" name="Google Shape;492;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Identifying faults is useful, but finding all faults is nearly impossible.</a:t>
            </a:r>
            <a:endParaRPr/>
          </a:p>
          <a:p>
            <a:pPr indent="-393700" lvl="0" marL="457200" marR="0" rtl="0" algn="l">
              <a:lnSpc>
                <a:spcPct val="100000"/>
              </a:lnSpc>
              <a:spcBef>
                <a:spcPts val="0"/>
              </a:spcBef>
              <a:spcAft>
                <a:spcPts val="0"/>
              </a:spcAft>
              <a:buSzPts val="2600"/>
              <a:buChar char="•"/>
            </a:pPr>
            <a:r>
              <a:rPr lang="sv-SE"/>
              <a:t>Instead, need to decide when to stop verification and validation.</a:t>
            </a:r>
            <a:endParaRPr/>
          </a:p>
          <a:p>
            <a:pPr indent="-393700" lvl="0" marL="457200" marR="0" rtl="0" algn="l">
              <a:lnSpc>
                <a:spcPct val="100000"/>
              </a:lnSpc>
              <a:spcBef>
                <a:spcPts val="0"/>
              </a:spcBef>
              <a:spcAft>
                <a:spcPts val="0"/>
              </a:spcAft>
              <a:buSzPts val="2600"/>
              <a:buChar char="•"/>
            </a:pPr>
            <a:r>
              <a:rPr lang="sv-SE"/>
              <a:t>Need to establish criteria for acceptance. </a:t>
            </a:r>
            <a:endParaRPr/>
          </a:p>
          <a:p>
            <a:pPr indent="-368300" lvl="1" marL="914400" marR="0" rtl="0" algn="l">
              <a:lnSpc>
                <a:spcPct val="100000"/>
              </a:lnSpc>
              <a:spcBef>
                <a:spcPts val="0"/>
              </a:spcBef>
              <a:spcAft>
                <a:spcPts val="0"/>
              </a:spcAft>
              <a:buSzPts val="2200"/>
              <a:buChar char="•"/>
            </a:pPr>
            <a:r>
              <a:rPr lang="sv-SE"/>
              <a:t>How good is “good enough”?</a:t>
            </a:r>
            <a:endParaRPr/>
          </a:p>
          <a:p>
            <a:pPr indent="-393700" lvl="0" marL="457200" marR="0" rtl="0" algn="l">
              <a:lnSpc>
                <a:spcPct val="100000"/>
              </a:lnSpc>
              <a:spcBef>
                <a:spcPts val="0"/>
              </a:spcBef>
              <a:spcAft>
                <a:spcPts val="0"/>
              </a:spcAft>
              <a:buSzPts val="2600"/>
              <a:buChar char="•"/>
            </a:pPr>
            <a:r>
              <a:rPr lang="sv-SE"/>
              <a:t>One option is to measure dependability (availability, mean time between failures, etc) and set a “acceptability threshold”.</a:t>
            </a:r>
            <a:endParaRPr/>
          </a:p>
        </p:txBody>
      </p:sp>
      <p:sp>
        <p:nvSpPr>
          <p:cNvPr id="493" name="Google Shape;493;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499" name="Google Shape;49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Another option is to put it in the hands of human users.</a:t>
            </a:r>
            <a:endParaRPr/>
          </a:p>
          <a:p>
            <a:pPr indent="-393700" lvl="0" marL="457200" marR="0" rtl="0" algn="l">
              <a:lnSpc>
                <a:spcPct val="100000"/>
              </a:lnSpc>
              <a:spcBef>
                <a:spcPts val="0"/>
              </a:spcBef>
              <a:spcAft>
                <a:spcPts val="0"/>
              </a:spcAft>
              <a:buSzPts val="2600"/>
              <a:buChar char="•"/>
            </a:pPr>
            <a:r>
              <a:rPr lang="sv-SE"/>
              <a:t>Alpha/Beta Testing - invite a small group of users to start using the product, have them report feedback and faults. Use this to judge product readiness. </a:t>
            </a:r>
            <a:endParaRPr/>
          </a:p>
          <a:p>
            <a:pPr indent="-368300" lvl="1" marL="914400" marR="0" rtl="0" algn="l">
              <a:lnSpc>
                <a:spcPct val="100000"/>
              </a:lnSpc>
              <a:spcBef>
                <a:spcPts val="0"/>
              </a:spcBef>
              <a:spcAft>
                <a:spcPts val="0"/>
              </a:spcAft>
              <a:buSzPts val="2200"/>
              <a:buChar char="•"/>
            </a:pPr>
            <a:r>
              <a:rPr lang="sv-SE"/>
              <a:t>Can make use of dependability metrics for a quantitative judgement (metric &gt; threshold).</a:t>
            </a:r>
            <a:endParaRPr/>
          </a:p>
          <a:p>
            <a:pPr indent="-368300" lvl="1" marL="914400" marR="0" rtl="0" algn="l">
              <a:lnSpc>
                <a:spcPct val="100000"/>
              </a:lnSpc>
              <a:spcBef>
                <a:spcPts val="0"/>
              </a:spcBef>
              <a:spcAft>
                <a:spcPts val="0"/>
              </a:spcAft>
              <a:buSzPts val="2200"/>
              <a:buChar char="•"/>
            </a:pPr>
            <a:r>
              <a:rPr lang="sv-SE"/>
              <a:t>Can make use of surveys as a qualitative judgement (are the users happy with the current product?)</a:t>
            </a:r>
            <a:endParaRPr/>
          </a:p>
        </p:txBody>
      </p:sp>
      <p:sp>
        <p:nvSpPr>
          <p:cNvPr id="500" name="Google Shape;500;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06" name="Google Shape;506;p71"/>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Verification and validation do not end with the release of the software.</a:t>
            </a:r>
            <a:endParaRPr/>
          </a:p>
          <a:p>
            <a:pPr indent="-368300" lvl="1" marL="914400" marR="0" rtl="0" algn="l">
              <a:lnSpc>
                <a:spcPct val="100000"/>
              </a:lnSpc>
              <a:spcBef>
                <a:spcPts val="0"/>
              </a:spcBef>
              <a:spcAft>
                <a:spcPts val="0"/>
              </a:spcAft>
              <a:buSzPts val="2200"/>
              <a:buChar char="•"/>
            </a:pPr>
            <a:r>
              <a:rPr lang="sv-SE"/>
              <a:t>Software evolves - new features, environmental adaptations, bug fixes.</a:t>
            </a:r>
            <a:endParaRPr/>
          </a:p>
          <a:p>
            <a:pPr indent="-368300" lvl="1" marL="914400" marR="0" rtl="0" algn="l">
              <a:lnSpc>
                <a:spcPct val="100000"/>
              </a:lnSpc>
              <a:spcBef>
                <a:spcPts val="0"/>
              </a:spcBef>
              <a:spcAft>
                <a:spcPts val="0"/>
              </a:spcAft>
              <a:buSzPts val="2200"/>
              <a:buChar char="•"/>
            </a:pPr>
            <a:r>
              <a:rPr lang="sv-SE"/>
              <a:t>Need to test code, retest old code, track changes.</a:t>
            </a:r>
            <a:endParaRPr/>
          </a:p>
          <a:p>
            <a:pPr indent="-393700" lvl="0" marL="457200" marR="0" rtl="0" algn="l">
              <a:lnSpc>
                <a:spcPct val="100000"/>
              </a:lnSpc>
              <a:spcBef>
                <a:spcPts val="0"/>
              </a:spcBef>
              <a:spcAft>
                <a:spcPts val="0"/>
              </a:spcAft>
              <a:buSzPts val="2600"/>
              <a:buChar char="•"/>
            </a:pPr>
            <a:r>
              <a:rPr lang="sv-SE"/>
              <a:t>Faults have not always been fixed before release. Do not forget those.</a:t>
            </a:r>
            <a:endParaRPr/>
          </a:p>
          <a:p>
            <a:pPr indent="-368300" lvl="1" marL="914400" marR="0" rtl="0" algn="l">
              <a:lnSpc>
                <a:spcPct val="100000"/>
              </a:lnSpc>
              <a:spcBef>
                <a:spcPts val="0"/>
              </a:spcBef>
              <a:spcAft>
                <a:spcPts val="0"/>
              </a:spcAft>
              <a:buSzPts val="2200"/>
              <a:buChar char="•"/>
            </a:pPr>
            <a:r>
              <a:rPr lang="sv-SE"/>
              <a:t>Regression Testing - when code changes, rerun tests to ensure that it still works.</a:t>
            </a:r>
            <a:endParaRPr/>
          </a:p>
          <a:p>
            <a:pPr indent="-342900" lvl="2" marL="1371600" marR="0" rtl="0" algn="l">
              <a:lnSpc>
                <a:spcPct val="100000"/>
              </a:lnSpc>
              <a:spcBef>
                <a:spcPts val="0"/>
              </a:spcBef>
              <a:spcAft>
                <a:spcPts val="0"/>
              </a:spcAft>
              <a:buSzPts val="1800"/>
              <a:buChar char="•"/>
            </a:pPr>
            <a:r>
              <a:rPr lang="sv-SE"/>
              <a:t>As faults are repaired, add tests that exposed them to the suite.</a:t>
            </a:r>
            <a:endParaRPr/>
          </a:p>
        </p:txBody>
      </p:sp>
      <p:sp>
        <p:nvSpPr>
          <p:cNvPr id="507" name="Google Shape;507;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13" name="Google Shape;513;p72"/>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Try to learn from your mistakes in the next project.</a:t>
            </a:r>
            <a:endParaRPr/>
          </a:p>
          <a:p>
            <a:pPr indent="-393700" lvl="0" marL="457200" marR="0" rtl="0" algn="l">
              <a:lnSpc>
                <a:spcPct val="100000"/>
              </a:lnSpc>
              <a:spcBef>
                <a:spcPts val="0"/>
              </a:spcBef>
              <a:spcAft>
                <a:spcPts val="0"/>
              </a:spcAft>
              <a:buSzPts val="2600"/>
              <a:buChar char="•"/>
            </a:pPr>
            <a:r>
              <a:rPr lang="sv-SE"/>
              <a:t>Collect data during development.</a:t>
            </a:r>
            <a:endParaRPr/>
          </a:p>
          <a:p>
            <a:pPr indent="-368300" lvl="1" marL="914400" marR="0" rtl="0" algn="l">
              <a:lnSpc>
                <a:spcPct val="100000"/>
              </a:lnSpc>
              <a:spcBef>
                <a:spcPts val="0"/>
              </a:spcBef>
              <a:spcAft>
                <a:spcPts val="0"/>
              </a:spcAft>
              <a:buSzPts val="2200"/>
              <a:buChar char="•"/>
            </a:pPr>
            <a:r>
              <a:rPr lang="sv-SE"/>
              <a:t>Fault information, bug reports, project metrics (complexity, # classes, # lines of code, test coverage, etc.).</a:t>
            </a:r>
            <a:endParaRPr/>
          </a:p>
          <a:p>
            <a:pPr indent="-393700" lvl="0" marL="457200" marR="0" rtl="0" algn="l">
              <a:lnSpc>
                <a:spcPct val="100000"/>
              </a:lnSpc>
              <a:spcBef>
                <a:spcPts val="0"/>
              </a:spcBef>
              <a:spcAft>
                <a:spcPts val="0"/>
              </a:spcAft>
              <a:buSzPts val="2600"/>
              <a:buChar char="•"/>
            </a:pPr>
            <a:r>
              <a:rPr lang="sv-SE"/>
              <a:t>Classify faults into categories.</a:t>
            </a:r>
            <a:endParaRPr/>
          </a:p>
          <a:p>
            <a:pPr indent="-393700" lvl="0" marL="457200" marR="0" rtl="0" algn="l">
              <a:lnSpc>
                <a:spcPct val="100000"/>
              </a:lnSpc>
              <a:spcBef>
                <a:spcPts val="0"/>
              </a:spcBef>
              <a:spcAft>
                <a:spcPts val="0"/>
              </a:spcAft>
              <a:buSzPts val="2600"/>
              <a:buChar char="•"/>
            </a:pPr>
            <a:r>
              <a:rPr lang="sv-SE"/>
              <a:t>Look for common mistakes.</a:t>
            </a:r>
            <a:endParaRPr/>
          </a:p>
          <a:p>
            <a:pPr indent="-393700" lvl="0" marL="457200" marR="0" rtl="0" algn="l">
              <a:lnSpc>
                <a:spcPct val="100000"/>
              </a:lnSpc>
              <a:spcBef>
                <a:spcPts val="0"/>
              </a:spcBef>
              <a:spcAft>
                <a:spcPts val="0"/>
              </a:spcAft>
              <a:buSzPts val="2600"/>
              <a:buChar char="•"/>
            </a:pPr>
            <a:r>
              <a:rPr lang="sv-SE"/>
              <a:t>Learn how to avoid such mistakes.</a:t>
            </a:r>
            <a:endParaRPr/>
          </a:p>
          <a:p>
            <a:pPr indent="-393700" lvl="0" marL="457200" marR="0" rtl="0" algn="l">
              <a:lnSpc>
                <a:spcPct val="100000"/>
              </a:lnSpc>
              <a:spcBef>
                <a:spcPts val="0"/>
              </a:spcBef>
              <a:spcAft>
                <a:spcPts val="0"/>
              </a:spcAft>
              <a:buSzPts val="2600"/>
              <a:buChar char="•"/>
            </a:pPr>
            <a:r>
              <a:rPr lang="sv-SE"/>
              <a:t>Share information within your organization.</a:t>
            </a:r>
            <a:endParaRPr/>
          </a:p>
        </p:txBody>
      </p:sp>
      <p:sp>
        <p:nvSpPr>
          <p:cNvPr id="514" name="Google Shape;51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18" name="Google Shape;118;p19"/>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9" name="Google Shape;119;p19"/>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20" name="Google Shape;120;p19"/>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21" name="Google Shape;121;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1" name="Google Shape;521;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2" name="Google Shape;522;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68300" lvl="1" marL="914400" rtl="0" algn="l">
              <a:spcBef>
                <a:spcPts val="0"/>
              </a:spcBef>
              <a:spcAft>
                <a:spcPts val="0"/>
              </a:spcAft>
              <a:buSzPts val="2200"/>
              <a:buChar char="•"/>
            </a:pPr>
            <a:r>
              <a:rPr lang="sv-SE"/>
              <a:t>Dependability, scalability, performance, availability, security, maintainability, testability, ...</a:t>
            </a:r>
            <a:endParaRPr/>
          </a:p>
          <a:p>
            <a:pPr indent="-393700" lvl="0" marL="457200" rtl="0" algn="l">
              <a:spcBef>
                <a:spcPts val="0"/>
              </a:spcBef>
              <a:spcAft>
                <a:spcPts val="0"/>
              </a:spcAft>
              <a:buSzPts val="2600"/>
              <a:buChar char="•"/>
            </a:pPr>
            <a:r>
              <a:rPr lang="sv-SE"/>
              <a:t>Developers must prioritize quality attributes and design a system that meets chosen thresholds.</a:t>
            </a:r>
            <a:endParaRPr/>
          </a:p>
          <a:p>
            <a:pPr indent="-393700" lvl="0" marL="457200" rtl="0" algn="l">
              <a:spcBef>
                <a:spcPts val="0"/>
              </a:spcBef>
              <a:spcAft>
                <a:spcPts val="0"/>
              </a:spcAft>
              <a:buSzPts val="2600"/>
              <a:buChar char="•"/>
            </a:pPr>
            <a:r>
              <a:rPr lang="sv-SE"/>
              <a:t>Quality is often subjective. Choose a definition, and offer objective thresholds.</a:t>
            </a:r>
            <a:endParaRPr/>
          </a:p>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8" name="Google Shape;528;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sv-SE" sz="2800"/>
              <a:t>Software should be dependable and useful before it is released into the world.</a:t>
            </a:r>
            <a:endParaRPr sz="2800"/>
          </a:p>
          <a:p>
            <a:pPr indent="-406400" lvl="0" marL="457200" rtl="0" algn="l">
              <a:spcBef>
                <a:spcPts val="1000"/>
              </a:spcBef>
              <a:spcAft>
                <a:spcPts val="0"/>
              </a:spcAft>
              <a:buSzPts val="2800"/>
              <a:buChar char="•"/>
            </a:pPr>
            <a:r>
              <a:rPr lang="sv-SE" sz="2800"/>
              <a:t>Verification is the process of demonstrating that an implementation meets its specification.</a:t>
            </a:r>
            <a:endParaRPr sz="2800"/>
          </a:p>
          <a:p>
            <a:pPr indent="-406400" lvl="1" marL="914400" rtl="0" algn="l">
              <a:spcBef>
                <a:spcPts val="500"/>
              </a:spcBef>
              <a:spcAft>
                <a:spcPts val="0"/>
              </a:spcAft>
              <a:buSzPts val="2800"/>
              <a:buChar char="•"/>
            </a:pPr>
            <a:r>
              <a:rPr lang="sv-SE" sz="2800"/>
              <a:t>This is the primary means of making software dependable (and demonstrating dependability).</a:t>
            </a:r>
            <a:endParaRPr sz="2800"/>
          </a:p>
          <a:p>
            <a:pPr indent="-406400" lvl="1" marL="914400" rtl="0" algn="l">
              <a:spcBef>
                <a:spcPts val="500"/>
              </a:spcBef>
              <a:spcAft>
                <a:spcPts val="0"/>
              </a:spcAft>
              <a:buSzPts val="2800"/>
              <a:buChar char="•"/>
            </a:pPr>
            <a:r>
              <a:rPr lang="sv-SE" sz="2800"/>
              <a:t>Testing is most common form of verification.</a:t>
            </a:r>
            <a:endParaRPr sz="2800"/>
          </a:p>
        </p:txBody>
      </p:sp>
      <p:sp>
        <p:nvSpPr>
          <p:cNvPr id="529" name="Google Shape;529;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sv-SE" sz="2800"/>
              <a:t>Verification can be static or dynamic.</a:t>
            </a:r>
            <a:endParaRPr sz="2800"/>
          </a:p>
          <a:p>
            <a:pPr indent="-406400" lvl="1" marL="914400" rtl="0" algn="l">
              <a:spcBef>
                <a:spcPts val="500"/>
              </a:spcBef>
              <a:spcAft>
                <a:spcPts val="0"/>
              </a:spcAft>
              <a:buSzPts val="2800"/>
              <a:buChar char="•"/>
            </a:pPr>
            <a:r>
              <a:rPr lang="sv-SE" sz="2800"/>
              <a:t>Pessimistically or optimistically inaccurate</a:t>
            </a:r>
            <a:endParaRPr sz="2800"/>
          </a:p>
          <a:p>
            <a:pPr indent="-406400" lvl="1" marL="914400" rtl="0" algn="l">
              <a:spcBef>
                <a:spcPts val="500"/>
              </a:spcBef>
              <a:spcAft>
                <a:spcPts val="0"/>
              </a:spcAft>
              <a:buSzPts val="2800"/>
              <a:buChar char="•"/>
            </a:pPr>
            <a:r>
              <a:rPr lang="sv-SE" sz="2800"/>
              <a:t>Level of inaccuracy can be controlled by simplifying properties. </a:t>
            </a:r>
            <a:endParaRPr sz="2800"/>
          </a:p>
          <a:p>
            <a:pPr indent="-406400" lvl="1" marL="914400" rtl="0" algn="l">
              <a:spcBef>
                <a:spcPts val="500"/>
              </a:spcBef>
              <a:spcAft>
                <a:spcPts val="0"/>
              </a:spcAft>
              <a:buSzPts val="2800"/>
              <a:buChar char="•"/>
            </a:pPr>
            <a:r>
              <a:rPr lang="sv-SE" sz="2800"/>
              <a:t>Desire safe, sound, and complete.</a:t>
            </a:r>
            <a:endParaRPr sz="2800"/>
          </a:p>
          <a:p>
            <a:pPr indent="-406400" lvl="2" marL="1371600" rtl="0" algn="l">
              <a:spcBef>
                <a:spcPts val="500"/>
              </a:spcBef>
              <a:spcAft>
                <a:spcPts val="0"/>
              </a:spcAft>
              <a:buSzPts val="2800"/>
              <a:buChar char="•"/>
            </a:pPr>
            <a:r>
              <a:rPr lang="sv-SE" sz="2800"/>
              <a:t>Obtaining one often involves losing other.</a:t>
            </a:r>
            <a:endParaRPr sz="2800"/>
          </a:p>
        </p:txBody>
      </p:sp>
      <p:sp>
        <p:nvSpPr>
          <p:cNvPr id="536" name="Google Shape;536;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2" name="Google Shape;542;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More on quality</a:t>
            </a:r>
            <a:endParaRPr/>
          </a:p>
          <a:p>
            <a:pPr indent="-368300" lvl="1" marL="914400" rtl="0" algn="l">
              <a:spcBef>
                <a:spcPts val="0"/>
              </a:spcBef>
              <a:spcAft>
                <a:spcPts val="0"/>
              </a:spcAft>
              <a:buSzPts val="2200"/>
              <a:buChar char="•"/>
            </a:pPr>
            <a:r>
              <a:rPr lang="sv-SE"/>
              <a:t>Quality Scenarios (high-level test scenarios)</a:t>
            </a:r>
            <a:endParaRPr/>
          </a:p>
          <a:p>
            <a:pPr indent="-393700" lvl="0" marL="457200" rtl="0" algn="l">
              <a:spcBef>
                <a:spcPts val="0"/>
              </a:spcBef>
              <a:spcAft>
                <a:spcPts val="0"/>
              </a:spcAft>
              <a:buSzPts val="2600"/>
              <a:buChar char="•"/>
            </a:pPr>
            <a:r>
              <a:rPr lang="sv-SE"/>
              <a:t>Measuring and assessing dependability</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30, 11:59 PM.</a:t>
            </a:r>
            <a:endParaRPr/>
          </a:p>
          <a:p>
            <a:pPr indent="-368300" lvl="1" marL="914400" rtl="0" algn="l">
              <a:spcBef>
                <a:spcPts val="0"/>
              </a:spcBef>
              <a:spcAft>
                <a:spcPts val="0"/>
              </a:spcAft>
              <a:buSzPts val="2200"/>
              <a:buChar char="•"/>
            </a:pPr>
            <a:r>
              <a:rPr lang="sv-SE"/>
              <a:t>Three people, e-mail names/e-mails/team name to </a:t>
            </a:r>
            <a:r>
              <a:rPr lang="sv-SE" u="sng">
                <a:solidFill>
                  <a:schemeClr val="hlink"/>
                </a:solidFill>
                <a:hlinkClick r:id="rId3"/>
              </a:rPr>
              <a:t>ggay@chalmers.se</a:t>
            </a:r>
            <a:r>
              <a:rPr lang="sv-SE"/>
              <a:t> </a:t>
            </a:r>
            <a:endParaRPr/>
          </a:p>
          <a:p>
            <a:pPr indent="-342900" lvl="2" marL="1371600" rtl="0" algn="l">
              <a:spcBef>
                <a:spcPts val="0"/>
              </a:spcBef>
              <a:spcAft>
                <a:spcPts val="0"/>
              </a:spcAft>
              <a:buSzPts val="1800"/>
              <a:buChar char="•"/>
            </a:pPr>
            <a:r>
              <a:rPr lang="sv-SE"/>
              <a:t>Let me know if you want assigned to a team.</a:t>
            </a:r>
            <a:endParaRPr/>
          </a:p>
          <a:p>
            <a:pPr indent="0" lvl="0" marL="0" rtl="0" algn="l">
              <a:spcBef>
                <a:spcPts val="1000"/>
              </a:spcBef>
              <a:spcAft>
                <a:spcPts val="0"/>
              </a:spcAft>
              <a:buNone/>
            </a:pPr>
            <a:r>
              <a:t/>
            </a:r>
            <a:endParaRPr/>
          </a:p>
        </p:txBody>
      </p:sp>
      <p:sp>
        <p:nvSpPr>
          <p:cNvPr id="543" name="Google Shape;543;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27" name="Google Shape;127;p20"/>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28" name="Google Shape;128;p20"/>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400"/>
              <a:t>In 2010, software faults were responsible for </a:t>
            </a:r>
            <a:r>
              <a:rPr b="1" lang="sv-SE" sz="2400"/>
              <a:t>26% of medical device recalls</a:t>
            </a:r>
            <a:r>
              <a:rPr lang="sv-SE" sz="2400"/>
              <a:t>.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sv-SE" sz="2400"/>
              <a:t>“There is a reasonable probability that use of these products will cause serious adverse health consequences or death.”</a:t>
            </a:r>
            <a:endParaRPr sz="2400"/>
          </a:p>
          <a:p>
            <a:pPr indent="-381000" lvl="0" marL="457200" rtl="0" algn="l">
              <a:spcBef>
                <a:spcPts val="1000"/>
              </a:spcBef>
              <a:spcAft>
                <a:spcPts val="0"/>
              </a:spcAft>
              <a:buSzPts val="2400"/>
              <a:buChar char="-"/>
            </a:pPr>
            <a:r>
              <a:rPr b="1" lang="sv-SE" sz="2400"/>
              <a:t>US Food and Drug Administration</a:t>
            </a:r>
            <a:endParaRPr b="1" sz="2400"/>
          </a:p>
        </p:txBody>
      </p:sp>
      <p:sp>
        <p:nvSpPr>
          <p:cNvPr id="129" name="Google Shape;12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35" name="Google Shape;135;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a:t>What is “good” software?</a:t>
            </a:r>
            <a:endParaRPr/>
          </a:p>
          <a:p>
            <a:pPr indent="-368300" lvl="1" marL="914400" rtl="0" algn="l">
              <a:spcBef>
                <a:spcPts val="0"/>
              </a:spcBef>
              <a:spcAft>
                <a:spcPts val="0"/>
              </a:spcAft>
              <a:buSzPts val="2200"/>
              <a:buChar char="•"/>
            </a:pPr>
            <a:r>
              <a:rPr b="1" lang="sv-SE"/>
              <a:t>Quality Attributes and Measurement</a:t>
            </a:r>
            <a:endParaRPr b="1"/>
          </a:p>
          <a:p>
            <a:pPr indent="-342900" lvl="2" marL="1371600" rtl="0" algn="l">
              <a:spcBef>
                <a:spcPts val="0"/>
              </a:spcBef>
              <a:spcAft>
                <a:spcPts val="0"/>
              </a:spcAft>
              <a:buSzPts val="1800"/>
              <a:buChar char="•"/>
            </a:pPr>
            <a:r>
              <a:rPr lang="sv-SE"/>
              <a:t>How do we assess quality? </a:t>
            </a:r>
            <a:endParaRPr/>
          </a:p>
          <a:p>
            <a:pPr indent="-381000" lvl="0" marL="457200" rtl="0" algn="l">
              <a:spcBef>
                <a:spcPts val="0"/>
              </a:spcBef>
              <a:spcAft>
                <a:spcPts val="0"/>
              </a:spcAft>
              <a:buSzPts val="2400"/>
              <a:buChar char="•"/>
            </a:pPr>
            <a:r>
              <a:rPr lang="sv-SE"/>
              <a:t>The key to good software? </a:t>
            </a:r>
            <a:endParaRPr/>
          </a:p>
          <a:p>
            <a:pPr indent="-368300" lvl="1" marL="914400" rtl="0" algn="l">
              <a:spcBef>
                <a:spcPts val="0"/>
              </a:spcBef>
              <a:spcAft>
                <a:spcPts val="0"/>
              </a:spcAft>
              <a:buSzPts val="2200"/>
              <a:buChar char="•"/>
            </a:pPr>
            <a:r>
              <a:rPr b="1" lang="sv-SE"/>
              <a:t>Verification and Validation</a:t>
            </a:r>
            <a:endParaRPr b="1"/>
          </a:p>
          <a:p>
            <a:pPr indent="-342900" lvl="2" marL="1371600" rtl="0" algn="l">
              <a:spcBef>
                <a:spcPts val="0"/>
              </a:spcBef>
              <a:spcAft>
                <a:spcPts val="0"/>
              </a:spcAft>
              <a:buSzPts val="1800"/>
              <a:buChar char="•"/>
            </a:pPr>
            <a:r>
              <a:rPr lang="sv-SE"/>
              <a:t>Does the software do what we promised?</a:t>
            </a:r>
            <a:endParaRPr/>
          </a:p>
          <a:p>
            <a:pPr indent="-342900" lvl="2" marL="1371600" rtl="0" algn="l">
              <a:spcBef>
                <a:spcPts val="0"/>
              </a:spcBef>
              <a:spcAft>
                <a:spcPts val="0"/>
              </a:spcAft>
              <a:buSzPts val="1800"/>
              <a:buChar char="•"/>
            </a:pPr>
            <a:r>
              <a:rPr lang="sv-SE"/>
              <a:t>Does the software meet the needs of its users?</a:t>
            </a:r>
            <a:endParaRPr/>
          </a:p>
          <a:p>
            <a:pPr indent="-342900" lvl="2" marL="1371600" rtl="0" algn="l">
              <a:spcBef>
                <a:spcPts val="0"/>
              </a:spcBef>
              <a:spcAft>
                <a:spcPts val="0"/>
              </a:spcAft>
              <a:buSzPts val="1800"/>
              <a:buChar char="•"/>
            </a:pPr>
            <a:r>
              <a:rPr lang="sv-SE"/>
              <a:t>In this course, we will explore the </a:t>
            </a:r>
            <a:r>
              <a:rPr b="1" lang="sv-SE"/>
              <a:t>testing</a:t>
            </a:r>
            <a:r>
              <a:rPr lang="sv-SE"/>
              <a:t> and </a:t>
            </a:r>
            <a:r>
              <a:rPr b="1" lang="sv-SE"/>
              <a:t>analysis</a:t>
            </a:r>
            <a:r>
              <a:rPr lang="sv-SE"/>
              <a:t> activities that make up the V&amp;V process.</a:t>
            </a:r>
            <a:endParaRPr/>
          </a:p>
          <a:p>
            <a:pPr indent="0" lvl="0" marL="0" rtl="0" algn="l">
              <a:spcBef>
                <a:spcPts val="1000"/>
              </a:spcBef>
              <a:spcAft>
                <a:spcPts val="0"/>
              </a:spcAft>
              <a:buNone/>
            </a:pPr>
            <a:r>
              <a:t/>
            </a:r>
            <a:endParaRPr/>
          </a:p>
        </p:txBody>
      </p:sp>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42" name="Google Shape;142;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43" name="Google Shape;14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